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9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9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BE467-5358-4755-8CC6-14BE86824D72}" v="2339" dt="2020-09-23T19:26:55.620"/>
    <p1510:client id="{A0F5D5A8-F40D-7489-92A4-42922A1DE209}" v="41" dt="2020-09-24T16:45:22.354"/>
    <p1510:client id="{D19DE372-B281-CD4B-BEB4-C1611AF74FD6}" v="834" dt="2020-09-23T21:32:28.849"/>
    <p1510:client id="{F52C52A6-AC35-665B-11DA-7287C19549C4}" v="428" dt="2020-09-23T20:17:25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3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6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8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7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5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4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9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0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1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0898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pcKyyQvCF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i8EPzkxAiV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time_continue=3&amp;v=iDEE_54zob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sowyMnqCR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hyperlink" Target="https://www.youtube.com/watch?v=kitHQUWrA7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hyperlink" Target="https://www.youtube.com/watch?v=R3S_XYaEPU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watch?v=ua9zr16jC1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hyperlink" Target="https://www.anxietycanada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hyperlink" Target="https://www.youtube.com/watch?v=Aw71zanwMnY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hyperlink" Target="https://www.youtube.com/watch?time_continue=34&amp;v=leLF0FnHFUk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T5sOh4gKPIg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hyperlink" Target="https://www.youtube.com/watch?time_continue=36&amp;v=Ymqo4u-Sh_k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cmha.ca/" TargetMode="External"/><Relationship Id="rId3" Type="http://schemas.openxmlformats.org/officeDocument/2006/relationships/hyperlink" Target="https://keltymentalhealth.ca/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oundrybc.ca/terrace/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www.heretohelp.bc.ca/" TargetMode="External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CC708B-EA88-4617-A113-CACE22981C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2807208"/>
          </a:xfrm>
        </p:spPr>
        <p:txBody>
          <a:bodyPr anchor="b">
            <a:normAutofit/>
          </a:bodyPr>
          <a:lstStyle/>
          <a:p>
            <a:r>
              <a:rPr lang="en-US" sz="4800"/>
              <a:t>Mental Health</a:t>
            </a:r>
            <a:br>
              <a:rPr lang="en-US" sz="4800"/>
            </a:br>
            <a:r>
              <a:rPr lang="en-US" sz="4800">
                <a:cs typeface="Arial"/>
              </a:rPr>
              <a:t>for Teens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48600" y="3968496"/>
            <a:ext cx="4023360" cy="1208141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Adapted from </a:t>
            </a:r>
            <a:r>
              <a:rPr lang="en-US" err="1">
                <a:cs typeface="Arial"/>
              </a:rPr>
              <a:t>TeenMentalHealth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168E9E-94E9-4BE3-B88C-C8A46811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107AC1-AA0D-4097-B03D-FD3C632A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D231A-EC46-4736-B00F-76D3070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41B7737-E3D8-47F4-8B54-7529C7A83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8A17B2-9670-43B8-BE40-4682F8D29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25000"/>
                  <a:alpha val="10000"/>
                </a:schemeClr>
              </a:gs>
              <a:gs pos="0">
                <a:schemeClr val="bg2">
                  <a:lumMod val="75000"/>
                  <a:lumOff val="25000"/>
                  <a:alpha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A60B230-846B-4625-A8CA-D35FEBA73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C1E939A-6A69-42AE-8471-3AD3A74AD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11236326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1BB7F-1BDD-4922-A865-621FFF87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15" y="487428"/>
            <a:ext cx="9972440" cy="200672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8000">
                <a:cs typeface="Arial"/>
              </a:rPr>
              <a:t>Mental Illness and Teens</a:t>
            </a:r>
            <a:endParaRPr lang="en-US" sz="80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F793961F-503F-434A-880A-EA44EB427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11092" y="1134409"/>
            <a:ext cx="239869" cy="23986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A61DA-BCDE-4E66-A8E4-AC8576974A06}"/>
              </a:ext>
            </a:extLst>
          </p:cNvPr>
          <p:cNvSpPr txBox="1"/>
          <p:nvPr/>
        </p:nvSpPr>
        <p:spPr>
          <a:xfrm>
            <a:off x="1475117" y="2869721"/>
            <a:ext cx="952931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About 70% of all mental illnesses can be diagnosed before 25 years of age </a:t>
            </a:r>
          </a:p>
          <a:p>
            <a:endParaRPr lang="en-US"/>
          </a:p>
          <a:p>
            <a:r>
              <a:rPr lang="en-US"/>
              <a:t>When they start, most mental illnesses are mild or moderate and respond well to proper treatments </a:t>
            </a:r>
          </a:p>
          <a:p>
            <a:endParaRPr lang="en-US"/>
          </a:p>
          <a:p>
            <a:r>
              <a:rPr lang="en-US"/>
              <a:t>Knowing about mental illnesses is essential for getting help early </a:t>
            </a:r>
            <a:endParaRPr lang="en-US">
              <a:cs typeface="Arial"/>
            </a:endParaRPr>
          </a:p>
          <a:p>
            <a:endParaRPr lang="en-US"/>
          </a:p>
          <a:p>
            <a:r>
              <a:rPr lang="en-US"/>
              <a:t>Knowing about treatments for mental illnesses is important so you can be well informed if help is needed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525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  <a:solidFill>
            <a:srgbClr val="483C5B"/>
          </a:solidFill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AA316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5607E0-48AD-4A32-8303-2C10025D9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9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30358-7351-4D49-AF0B-5B6BA59D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8317764" cy="1077229"/>
          </a:xfrm>
        </p:spPr>
        <p:txBody>
          <a:bodyPr/>
          <a:lstStyle/>
          <a:p>
            <a:pPr algn="l"/>
            <a:r>
              <a:rPr lang="en-US">
                <a:cs typeface="Arial"/>
              </a:rPr>
              <a:t>Disturbances in Cognition and Perception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DF98C3-7615-4875-B5E6-3285B789674A}"/>
              </a:ext>
            </a:extLst>
          </p:cNvPr>
          <p:cNvSpPr txBox="1"/>
          <p:nvPr/>
        </p:nvSpPr>
        <p:spPr>
          <a:xfrm>
            <a:off x="1877683" y="2725947"/>
            <a:ext cx="23118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Psychosis Schizophrenia</a:t>
            </a:r>
          </a:p>
        </p:txBody>
      </p:sp>
      <p:pic>
        <p:nvPicPr>
          <p:cNvPr id="4" name="Picture 4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848396C6-8715-47BE-BC07-0CE308567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526" y="1958467"/>
            <a:ext cx="4632384" cy="31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9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34481-69C0-4CF3-AC10-BF617048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Psychosis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12E96-F1CA-4824-8AAD-1D81E405A0A8}"/>
              </a:ext>
            </a:extLst>
          </p:cNvPr>
          <p:cNvSpPr txBox="1"/>
          <p:nvPr/>
        </p:nvSpPr>
        <p:spPr>
          <a:xfrm>
            <a:off x="5329969" y="647750"/>
            <a:ext cx="5850936" cy="557106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A psychosis is a disturbance of brain functioning involving cognition and perception.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For example: delusions (fixed false beliefs, a cognition) and hallucinations (perceptions occur without a stimulus, such as hearing voices when nobody is speaking)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 A common psychosis beginning during adolescence is Schizophrenia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2535F2-5C6E-4163-AEE2-44F0166BC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080" y="597674"/>
            <a:ext cx="3174520" cy="176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94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F03344-DA5D-494C-91C2-B577C91E9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/>
              <a:t>Schizophrenia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824992-1E03-47C4-93EA-D8BABFC944F4}"/>
              </a:ext>
            </a:extLst>
          </p:cNvPr>
          <p:cNvSpPr txBox="1"/>
          <p:nvPr/>
        </p:nvSpPr>
        <p:spPr>
          <a:xfrm>
            <a:off x="5329969" y="647750"/>
            <a:ext cx="5850936" cy="446401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Schizophrenia is characterized by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Delusions • Hallucinations • Disorganized thinking • Disorganized behavior • Disturbances in motivation • Difficulties in many parts of life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Affects about 1% of the population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Males and females equally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Usually is diagnosed between 15 and 25 years of age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 With early diagnosis and use of effective treatments many people with Schizophrenia recover</a:t>
            </a:r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10C64-A5EA-4C7F-9C9B-83705ED45494}"/>
              </a:ext>
            </a:extLst>
          </p:cNvPr>
          <p:cNvSpPr txBox="1"/>
          <p:nvPr/>
        </p:nvSpPr>
        <p:spPr>
          <a:xfrm>
            <a:off x="8261230" y="525636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https://www.youtube.com/watch?v=pcKyyQvCFtM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B33A7-1C9F-4191-944C-1F4C3484152C}"/>
              </a:ext>
            </a:extLst>
          </p:cNvPr>
          <p:cNvSpPr txBox="1"/>
          <p:nvPr/>
        </p:nvSpPr>
        <p:spPr>
          <a:xfrm>
            <a:off x="5069457" y="5457645"/>
            <a:ext cx="3102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Click to watch a short video</a:t>
            </a:r>
          </a:p>
        </p:txBody>
      </p:sp>
      <p:pic>
        <p:nvPicPr>
          <p:cNvPr id="6" name="Picture 6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6DACA82F-7255-405D-9AC9-F161895CF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853" y="1023614"/>
            <a:ext cx="2743200" cy="13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4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CC5A73-D5C9-47F8-A78C-5C6EED8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</a:rPr>
              <a:t>Treatments for Schizophrenia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243C5-2D74-43E9-B816-A679B2540FC9}"/>
              </a:ext>
            </a:extLst>
          </p:cNvPr>
          <p:cNvSpPr txBox="1"/>
          <p:nvPr/>
        </p:nvSpPr>
        <p:spPr>
          <a:xfrm>
            <a:off x="2302933" y="2641604"/>
            <a:ext cx="8412360" cy="21779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1F2D29"/>
                </a:solidFill>
              </a:rPr>
              <a:t>People with Schizophrenia are treated with medications (called antipsychotics) and various psychological therapies 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1F2D29"/>
                </a:solidFill>
              </a:rPr>
              <a:t>Often additional kinds of treatments such as vocational therapy and social therapies are also used 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1F2D29"/>
                </a:solidFill>
              </a:rPr>
              <a:t> People with a severe form of Schizophrenia may also receive help with housing and community supports </a:t>
            </a:r>
            <a:endParaRPr lang="en-US">
              <a:cs typeface="Arial"/>
            </a:endParaRPr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AB5AB9A-ABB4-49F4-BE5D-2D15057A3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664" y="4688112"/>
            <a:ext cx="3145766" cy="178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15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D3B8-97CA-429E-9487-A48C7CEB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Disturbances in Emotions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0CDA7-8778-475F-B6FE-6654D2AA8266}"/>
              </a:ext>
            </a:extLst>
          </p:cNvPr>
          <p:cNvSpPr txBox="1"/>
          <p:nvPr/>
        </p:nvSpPr>
        <p:spPr>
          <a:xfrm>
            <a:off x="1230702" y="2855343"/>
            <a:ext cx="405153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Mood Disorders:</a:t>
            </a:r>
          </a:p>
          <a:p>
            <a:r>
              <a:rPr lang="en-US" sz="2400">
                <a:cs typeface="Arial"/>
              </a:rPr>
              <a:t>Major Depressive Disorder </a:t>
            </a:r>
          </a:p>
          <a:p>
            <a:r>
              <a:rPr lang="en-US" sz="2400">
                <a:cs typeface="Arial"/>
              </a:rPr>
              <a:t>Bipolar Disorder</a:t>
            </a:r>
            <a:endParaRPr lang="en-US"/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7F8911C-B0DC-4B8F-8EF6-4A32CB38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83" y="1665438"/>
            <a:ext cx="3763992" cy="2118144"/>
          </a:xfrm>
          <a:prstGeom prst="rect">
            <a:avLst/>
          </a:prstGeom>
        </p:spPr>
      </p:pic>
      <p:pic>
        <p:nvPicPr>
          <p:cNvPr id="5" name="Picture 5" descr="A picture containing photo, blue&#10;&#10;Description automatically generated">
            <a:extLst>
              <a:ext uri="{FF2B5EF4-FFF2-40B4-BE49-F238E27FC236}">
                <a16:creationId xmlns:a16="http://schemas.microsoft.com/office/drawing/2014/main" id="{CB118972-D890-4530-AB71-8177EA35F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063" y="3918460"/>
            <a:ext cx="3683119" cy="23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6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6AA7C31-76FD-4B44-A1FF-D13D2515A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5CE85F9-F4EE-4E5D-8235-528527A4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7338BB4-74FF-4836-86B7-F1B0C2B6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ABFA8A3-A231-4BC1-B8A5-C5BE7315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35963E-79B2-4A8E-8F24-A94E8DDD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8E4331-210E-4E5F-9501-4C830E340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54F778-4E1C-4F6F-9318-9795AA35C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200A9256-A44C-4406-9010-B9D7D870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731F266-5507-4462-8427-0BD0B42C8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26A06D6-90F0-42BA-94C0-AC6E6657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20349629-70E2-4E72-9E59-209F1F323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3403E22-A267-491E-9711-05F332BE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488C64B-FA72-4C34-B7D8-ABA7E214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FAFEC-AA73-4F53-BBE0-6B2FF66A5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8" y="5166420"/>
            <a:ext cx="8440564" cy="104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Mood Graph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98F5671-E172-46A3-8DC0-54EC6D0E4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531" y="647188"/>
            <a:ext cx="9091538" cy="3297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88AF30C-7FBE-4C50-ADC3-7EE08C6D5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915" y="972646"/>
            <a:ext cx="3535727" cy="2648383"/>
          </a:xfrm>
          <a:prstGeom prst="rect">
            <a:avLst/>
          </a:prstGeom>
          <a:ln>
            <a:noFill/>
          </a:ln>
        </p:spPr>
      </p:pic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A01948-DAAE-492E-97C4-03557D4F4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632" y="972646"/>
            <a:ext cx="3535727" cy="2648383"/>
          </a:xfrm>
          <a:prstGeom prst="rect">
            <a:avLst/>
          </a:prstGeom>
          <a:ln>
            <a:noFill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9744F83-FEC9-4E5B-8530-224C258F1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9148" y="319016"/>
            <a:ext cx="9734654" cy="3948816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1918A1-30EC-48DB-A535-4898EA92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966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301236F-2DE7-4B56-B413-C201491DF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8683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304D462-CF3A-48B2-966A-0DA7B7E61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58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EC033B-3A74-4AD4-BD5B-81E09F90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Depression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9F2C86-28CA-45E9-A9E3-987A668AA967}"/>
              </a:ext>
            </a:extLst>
          </p:cNvPr>
          <p:cNvSpPr txBox="1"/>
          <p:nvPr/>
        </p:nvSpPr>
        <p:spPr>
          <a:xfrm>
            <a:off x="5329969" y="647750"/>
            <a:ext cx="5850936" cy="37595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Depression is not the same as feeling depressed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Depression is characterized by persistent and sustained: depressed mood, loss of interest, guilty ruminations, feelings of hopelessness/worthlessness, fatigue, concentration problems, loss of appetite, loss of pleasure, suicidal thoughts/actions 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Depression leads to many problems in everyday life and affects about 4-6% of teens</a:t>
            </a:r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EF238-6673-4762-A7C8-66F0E79A2619}"/>
              </a:ext>
            </a:extLst>
          </p:cNvPr>
          <p:cNvSpPr txBox="1"/>
          <p:nvPr/>
        </p:nvSpPr>
        <p:spPr>
          <a:xfrm>
            <a:off x="8505645" y="564455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https://www.youtube.com/watch?v=i8EPzkxAiVw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E69F4-E6BC-4DD6-A186-FF5CC0DE8DDE}"/>
              </a:ext>
            </a:extLst>
          </p:cNvPr>
          <p:cNvSpPr txBox="1"/>
          <p:nvPr/>
        </p:nvSpPr>
        <p:spPr>
          <a:xfrm>
            <a:off x="5184476" y="5817079"/>
            <a:ext cx="30882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Click to watch a short video</a:t>
            </a:r>
            <a:r>
              <a:rPr lang="en-US">
                <a:cs typeface="Arial"/>
              </a:rPr>
              <a:t>​</a:t>
            </a:r>
            <a:endParaRPr lang="en-US"/>
          </a:p>
        </p:txBody>
      </p:sp>
      <p:pic>
        <p:nvPicPr>
          <p:cNvPr id="7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540384-C628-4B2A-9009-E5973B488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021" y="420538"/>
            <a:ext cx="2961016" cy="23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5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C707E-4786-484F-A53F-84780C9D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Bipolar Disorder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9E843-5146-4EA0-86E4-6059887298BA}"/>
              </a:ext>
            </a:extLst>
          </p:cNvPr>
          <p:cNvSpPr txBox="1"/>
          <p:nvPr/>
        </p:nvSpPr>
        <p:spPr>
          <a:xfrm>
            <a:off x="5329969" y="647750"/>
            <a:ext cx="5850936" cy="420521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Bipolar Disorder includes both Manic and Depressive episodes and affects about 1% of the population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Depressive episodes are similar to Depression 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Manic episodes include: lack of sleep, excessive activity, rapid racing thoughts, poor judgement, frequent high risk behaviors, poor concentration, delusions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People with Bipolar Disorder will swing from one type of episode to another – sometimes over the course of days or over periods of years: in between episodes moods can be relatively stable </a:t>
            </a:r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ACA9C-2391-4E6B-AE88-C15554A38C7D}"/>
              </a:ext>
            </a:extLst>
          </p:cNvPr>
          <p:cNvSpPr txBox="1"/>
          <p:nvPr/>
        </p:nvSpPr>
        <p:spPr>
          <a:xfrm>
            <a:off x="7901796" y="5371381"/>
            <a:ext cx="37783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https://www.youtube.com/watch?time_continue=3&amp;v=iDEE_54zobU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4F992-E827-458F-96B4-76CE5E50FF07}"/>
              </a:ext>
            </a:extLst>
          </p:cNvPr>
          <p:cNvSpPr txBox="1"/>
          <p:nvPr/>
        </p:nvSpPr>
        <p:spPr>
          <a:xfrm>
            <a:off x="4781910" y="5500777"/>
            <a:ext cx="30595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Click to watch a short video</a:t>
            </a:r>
            <a:r>
              <a:rPr lang="en-US">
                <a:cs typeface="Arial"/>
              </a:rPr>
              <a:t>​</a:t>
            </a:r>
            <a:endParaRPr lang="en-US"/>
          </a:p>
        </p:txBody>
      </p:sp>
      <p:pic>
        <p:nvPicPr>
          <p:cNvPr id="6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E1C337F9-07A7-47CD-AAD5-2ADCC74A3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673" y="439319"/>
            <a:ext cx="3003070" cy="20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7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78FDC-C420-4774-9365-EDF44C87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cs typeface="Arial"/>
              </a:rPr>
              <a:t>Mental Health is all States</a:t>
            </a:r>
            <a:endParaRPr lang="en-US" sz="4800"/>
          </a:p>
        </p:txBody>
      </p:sp>
      <p:pic>
        <p:nvPicPr>
          <p:cNvPr id="7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0ADCC63-1AD5-44E5-9C52-4B695712B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89341" y="1588908"/>
            <a:ext cx="5089584" cy="381718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8D6418-A8E6-4B4F-BAE9-B8BD4843C25D}"/>
              </a:ext>
            </a:extLst>
          </p:cNvPr>
          <p:cNvSpPr txBox="1"/>
          <p:nvPr/>
        </p:nvSpPr>
        <p:spPr>
          <a:xfrm>
            <a:off x="3071004" y="5601418"/>
            <a:ext cx="47128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You can flow back and forth between states and exist in more than one state at a time.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C1FDB9-9060-4372-90C2-C26C82A36654}"/>
              </a:ext>
            </a:extLst>
          </p:cNvPr>
          <p:cNvSpPr txBox="1"/>
          <p:nvPr/>
        </p:nvSpPr>
        <p:spPr>
          <a:xfrm>
            <a:off x="8836325" y="2424022"/>
            <a:ext cx="288697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Click here to watch a video  explaining mental health states.</a:t>
            </a:r>
            <a:endParaRPr lang="en-US"/>
          </a:p>
          <a:p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>
                <a:solidFill>
                  <a:srgbClr val="FFFF00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https://www.youtube.com/watch?v=LsowyMnqCRs</a:t>
            </a:r>
            <a:endParaRPr lang="en-US">
              <a:solidFill>
                <a:srgbClr val="FFFF00"/>
              </a:solidFill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29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CA7BB7-FB12-4FAC-9AF7-15DE1360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</a:rPr>
              <a:t>Treatments for Mood Disorders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8CD8E-7BBB-4DFE-B696-4108B360060C}"/>
              </a:ext>
            </a:extLst>
          </p:cNvPr>
          <p:cNvSpPr txBox="1"/>
          <p:nvPr/>
        </p:nvSpPr>
        <p:spPr>
          <a:xfrm>
            <a:off x="2302933" y="2641604"/>
            <a:ext cx="5004927" cy="319869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1F2D29"/>
                </a:solidFill>
              </a:rPr>
              <a:t>Effective treatments for mood disorders are available 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1F2D29"/>
                </a:solidFill>
              </a:rPr>
              <a:t> For Depression, a combination of a psychotherapy (usually Cognitive Behavior Therapy: CBT) and an antidepressant medication (usually an SSRI) is used 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1F2D29"/>
                </a:solidFill>
              </a:rPr>
              <a:t>For Bipolar Disorder medications (such as lithium or other medications), psychotherapy and other treatments are used</a:t>
            </a:r>
            <a:endParaRPr lang="en-US">
              <a:cs typeface="Arial" panose="020B0604020202020204"/>
            </a:endParaRP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8C301E3-1BFD-46BB-A0EA-798EEB190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023" y="2411570"/>
            <a:ext cx="4137803" cy="43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0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AA7C31-76FD-4B44-A1FF-D13D2515A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CE85F9-F4EE-4E5D-8235-528527A4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338BB4-74FF-4836-86B7-F1B0C2B6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BFA8A3-A231-4BC1-B8A5-C5BE7315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35963E-79B2-4A8E-8F24-A94E8DDD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8E4331-210E-4E5F-9501-4C830E340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54F778-4E1C-4F6F-9318-9795AA35C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00A9256-A44C-4406-9010-B9D7D870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731F266-5507-4462-8427-0BD0B42C8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6A06D6-90F0-42BA-94C0-AC6E6657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0349629-70E2-4E72-9E59-209F1F323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403E22-A267-491E-9711-05F332BE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88C64B-FA72-4C34-B7D8-ABA7E214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D78EC-ADCC-4C90-96C2-8373C7704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8" y="5166420"/>
            <a:ext cx="8440564" cy="104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Cognitive Behavioural Therapy (CBT)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8F5671-E172-46A3-8DC0-54EC6D0E4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531" y="647188"/>
            <a:ext cx="9091538" cy="3297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2EE6844-A54A-4A6B-863D-B4A2BC043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170" y="1142982"/>
            <a:ext cx="4069217" cy="2307710"/>
          </a:xfrm>
          <a:prstGeom prst="rect">
            <a:avLst/>
          </a:prstGeom>
          <a:ln>
            <a:noFill/>
          </a:ln>
        </p:spPr>
      </p:pic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186E00-646B-452E-91A7-F35CAE0B3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887" y="1153646"/>
            <a:ext cx="4069217" cy="2286382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9744F83-FEC9-4E5B-8530-224C258F1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9148" y="319016"/>
            <a:ext cx="9734654" cy="3948816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1918A1-30EC-48DB-A535-4898EA92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966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1236F-2DE7-4B56-B413-C201491DF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8683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04D462-CF3A-48B2-966A-0DA7B7E61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33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0C8693A-B687-4F5E-B86B-B4F11D523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1084F9-D042-49BE-9E1A-43E583B98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65CA45-264D-4FD3-9249-3CB04EC97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7B58214-716F-43B8-8272-85CE2B9AB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5C070E-7DB1-4147-B6A8-D14B9C40E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1070C9-36CD-4B65-8159-324995821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614F8E-D9BE-40F3-9080-C4EABD2E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Disorders of Signaling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73AD2-41DC-415F-95D0-E54F6A0BD729}"/>
              </a:ext>
            </a:extLst>
          </p:cNvPr>
          <p:cNvSpPr txBox="1"/>
          <p:nvPr/>
        </p:nvSpPr>
        <p:spPr>
          <a:xfrm>
            <a:off x="1357579" y="2052116"/>
            <a:ext cx="3526393" cy="399782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400"/>
              <a:t>Anxiety</a:t>
            </a:r>
            <a:endParaRPr lang="en-US" sz="2400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400"/>
              <a:t>Social Anxiety Disorder</a:t>
            </a:r>
            <a:endParaRPr lang="en-US" sz="2400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400"/>
              <a:t>Panic Disorder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400">
                <a:cs typeface="Arial"/>
              </a:rPr>
              <a:t>Obsessive Compulsive Disorder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400">
                <a:cs typeface="Arial"/>
              </a:rPr>
              <a:t>Post-Traumatic Stress Disorder</a:t>
            </a:r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8EC035-B2F5-4115-83C8-E10B8BCEA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26" r="-2" b="5751"/>
          <a:stretch/>
        </p:blipFill>
        <p:spPr>
          <a:xfrm>
            <a:off x="5432992" y="2348779"/>
            <a:ext cx="4818974" cy="337346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C35FB2-5194-4BE0-92D0-464E2B711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91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2E72-DC39-4D9F-9C9A-F0F74F25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 Signaling Response</a:t>
            </a:r>
            <a:endParaRPr lang="en-US"/>
          </a:p>
        </p:txBody>
      </p:sp>
      <p:pic>
        <p:nvPicPr>
          <p:cNvPr id="3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A3E388F-BF2A-4ED4-9A28-1EC75118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31" y="1399464"/>
            <a:ext cx="4324709" cy="2290656"/>
          </a:xfrm>
          <a:prstGeom prst="rect">
            <a:avLst/>
          </a:prstGeom>
        </p:spPr>
      </p:pic>
      <p:pic>
        <p:nvPicPr>
          <p:cNvPr id="4" name="Picture 4" descr="A picture containing drawing, refrigerator&#10;&#10;Description automatically generated">
            <a:extLst>
              <a:ext uri="{FF2B5EF4-FFF2-40B4-BE49-F238E27FC236}">
                <a16:creationId xmlns:a16="http://schemas.microsoft.com/office/drawing/2014/main" id="{BA274EF9-33A4-46D3-A9CD-9E912286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910" y="2327553"/>
            <a:ext cx="4410973" cy="2389799"/>
          </a:xfrm>
          <a:prstGeom prst="rect">
            <a:avLst/>
          </a:prstGeom>
        </p:spPr>
      </p:pic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2C7C8E-4143-47C6-85E8-57AA0CD68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873" y="5161835"/>
            <a:ext cx="3850256" cy="12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9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2E0F61-3222-4313-ABB2-24299C25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54" y="945250"/>
            <a:ext cx="9514934" cy="52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45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271FFF-5674-4401-90D9-7CF00F4E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Social Anxiety Disorder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1B039-0C03-43D9-8D78-4BFD812F52BA}"/>
              </a:ext>
            </a:extLst>
          </p:cNvPr>
          <p:cNvSpPr txBox="1"/>
          <p:nvPr/>
        </p:nvSpPr>
        <p:spPr>
          <a:xfrm>
            <a:off x="5329969" y="647750"/>
            <a:ext cx="5850936" cy="420521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People who have SAD experience severe fear/high anxiety in social situations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They think that they are being closely watched, judged or criticized by others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They think they will be embarrassed or humiliated • As a result, they avoid social situations (speaking in class, going to a party, etc.)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Sometimes they can experience a panic attack but only in a social situation</a:t>
            </a:r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8A536-7A2A-42CD-836E-CB9C28667147}"/>
              </a:ext>
            </a:extLst>
          </p:cNvPr>
          <p:cNvSpPr txBox="1"/>
          <p:nvPr/>
        </p:nvSpPr>
        <p:spPr>
          <a:xfrm>
            <a:off x="8261230" y="5457645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https://www.youtube.com/watch?v=kitHQUWrA7s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2CD31-9B88-482A-9C1F-FF44BE51295B}"/>
              </a:ext>
            </a:extLst>
          </p:cNvPr>
          <p:cNvSpPr txBox="1"/>
          <p:nvPr/>
        </p:nvSpPr>
        <p:spPr>
          <a:xfrm>
            <a:off x="4853797" y="5644551"/>
            <a:ext cx="30163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Click to watch a short video</a:t>
            </a:r>
            <a:r>
              <a:rPr lang="en-US">
                <a:cs typeface="Arial"/>
              </a:rPr>
              <a:t>​</a:t>
            </a:r>
            <a:endParaRPr lang="en-US"/>
          </a:p>
        </p:txBody>
      </p:sp>
      <p:pic>
        <p:nvPicPr>
          <p:cNvPr id="6" name="Picture 6" descr="A picture containing pencil, clock, airplane&#10;&#10;Description automatically generated">
            <a:extLst>
              <a:ext uri="{FF2B5EF4-FFF2-40B4-BE49-F238E27FC236}">
                <a16:creationId xmlns:a16="http://schemas.microsoft.com/office/drawing/2014/main" id="{56956311-0CCD-4CEF-906B-FF257B24C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736" y="238305"/>
            <a:ext cx="2778604" cy="212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89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A4B97-0ACF-4992-B332-D3891AAC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Panic Disorder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0D5C3-6475-4D59-B20F-002C12963C9C}"/>
              </a:ext>
            </a:extLst>
          </p:cNvPr>
          <p:cNvSpPr txBox="1"/>
          <p:nvPr/>
        </p:nvSpPr>
        <p:spPr>
          <a:xfrm>
            <a:off x="5329969" y="647750"/>
            <a:ext cx="5850936" cy="398955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People who have PD experience frequent panic attacks that just “come out of the blue”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They also develop anxiety about having an attack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And, they avoid going to places where they think they may experience an attack 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Sometimes the avoidance can become so strong the person mostly stays at home. This is called Agoraphobia.</a:t>
            </a:r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3644A-EF1F-4F3D-8C63-05DE962050CD}"/>
              </a:ext>
            </a:extLst>
          </p:cNvPr>
          <p:cNvSpPr txBox="1"/>
          <p:nvPr/>
        </p:nvSpPr>
        <p:spPr>
          <a:xfrm>
            <a:off x="7858664" y="5543909"/>
            <a:ext cx="337580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https://www.youtube.com/watch?v=R3S_XYaEPUs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643CE-B077-4F8F-91D0-6A5F47AF0314}"/>
              </a:ext>
            </a:extLst>
          </p:cNvPr>
          <p:cNvSpPr txBox="1"/>
          <p:nvPr/>
        </p:nvSpPr>
        <p:spPr>
          <a:xfrm>
            <a:off x="5198853" y="581707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Click to watch a short video</a:t>
            </a:r>
            <a:r>
              <a:rPr lang="en-US">
                <a:cs typeface="Arial"/>
              </a:rPr>
              <a:t>​</a:t>
            </a:r>
            <a:endParaRPr lang="en-US"/>
          </a:p>
        </p:txBody>
      </p:sp>
      <p:pic>
        <p:nvPicPr>
          <p:cNvPr id="6" name="Picture 6" descr="A picture containing drawing, umbrella&#10;&#10;Description automatically generated">
            <a:extLst>
              <a:ext uri="{FF2B5EF4-FFF2-40B4-BE49-F238E27FC236}">
                <a16:creationId xmlns:a16="http://schemas.microsoft.com/office/drawing/2014/main" id="{E77CE20A-149E-45B2-882B-F96A1CD94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229" y="372733"/>
            <a:ext cx="2755241" cy="22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76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B725CA6-F52C-4C03-B6A6-FA3B4433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58" y="2513702"/>
            <a:ext cx="5057954" cy="2851388"/>
          </a:xfrm>
          <a:prstGeom prst="rect">
            <a:avLst/>
          </a:prstGeom>
        </p:spPr>
      </p:pic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AEF10B-B418-48DC-A1A5-6E9A01585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948" y="1396042"/>
            <a:ext cx="4569124" cy="456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57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8A714-263C-4FBA-AB61-3C1AB704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Obsessive Compulsive Disorder (OCD)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B210C-D2E6-4B83-ADF7-A888C1A76FEA}"/>
              </a:ext>
            </a:extLst>
          </p:cNvPr>
          <p:cNvSpPr txBox="1"/>
          <p:nvPr/>
        </p:nvSpPr>
        <p:spPr>
          <a:xfrm>
            <a:off x="5214950" y="302693"/>
            <a:ext cx="6339766" cy="519725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OCD has two components: obsessions and compulsions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Obsessions are severe, recurrent, persistent thoughts that a person knows are not true but cannot stop 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Common obsessions include: germs/dirt, thoughts that something terrible will happen, unwanted sexual or religious thoughts, etc.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Compulsions are repetitive actions that the person does to try and decrease their discomfort from having compulsions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Common compulsions include: washing, brushing, counting, tapping, chanting, putting objects into specific order, etc.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Obsessions and compulsions seem to run a person’s life </a:t>
            </a:r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BEC23-5DC0-4758-9E13-BD0EDAE6FDCD}"/>
              </a:ext>
            </a:extLst>
          </p:cNvPr>
          <p:cNvSpPr txBox="1"/>
          <p:nvPr/>
        </p:nvSpPr>
        <p:spPr>
          <a:xfrm>
            <a:off x="8462513" y="575957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https://www.youtube.com/watch?v=ua9zr16jC1M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FC38B-8338-4087-89BF-1A5B4CF48F5A}"/>
              </a:ext>
            </a:extLst>
          </p:cNvPr>
          <p:cNvSpPr txBox="1"/>
          <p:nvPr/>
        </p:nvSpPr>
        <p:spPr>
          <a:xfrm>
            <a:off x="5213230" y="5903344"/>
            <a:ext cx="30738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Click to watch a short video</a:t>
            </a:r>
            <a:r>
              <a:rPr lang="en-US">
                <a:cs typeface="Arial"/>
              </a:rPr>
              <a:t>​</a:t>
            </a:r>
            <a:endParaRPr lang="en-US"/>
          </a:p>
        </p:txBody>
      </p:sp>
      <p:pic>
        <p:nvPicPr>
          <p:cNvPr id="6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1B526ABA-22CD-4A36-8361-656E076AB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457" y="374904"/>
            <a:ext cx="3030747" cy="17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29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3E218-3ED7-423C-9205-ABE8AD76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Post Traumatic Stress Disorder (PTSD)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9FFE0-1D34-43D7-B2A7-077FBC0E778D}"/>
              </a:ext>
            </a:extLst>
          </p:cNvPr>
          <p:cNvSpPr txBox="1"/>
          <p:nvPr/>
        </p:nvSpPr>
        <p:spPr>
          <a:xfrm>
            <a:off x="5329969" y="647750"/>
            <a:ext cx="5850936" cy="557106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After a severe traumatic event (e.g. witness to murder, rape, automobile accident, etc.) everyone will experience significant distress and many symptoms (e.g. trouble sleeping, flashbacks about the event, feeling worried/</a:t>
            </a:r>
            <a:r>
              <a:rPr lang="en-US" err="1"/>
              <a:t>restless,etc</a:t>
            </a:r>
            <a:r>
              <a:rPr lang="en-US"/>
              <a:t>.)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This is normal, it’s called the Acute Stress Response, and will usually go away gradually over about 4-6 weeks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PTSD is the persistence of severe symptoms of: re-experiencing the event, hyper arousal (trouble sleeping, excessive worry/restlessness), avoidance of things that remind of the event, numerous negative emotions and thoughts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These symptoms cause significant problems in daily living </a:t>
            </a:r>
            <a:endParaRPr lang="en-US">
              <a:cs typeface="Arial"/>
            </a:endParaRPr>
          </a:p>
        </p:txBody>
      </p:sp>
      <p:pic>
        <p:nvPicPr>
          <p:cNvPr id="4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D5B8D8B-F611-433A-8651-0FF1D8B4B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803" y="276495"/>
            <a:ext cx="250507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05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6D46C-018A-4DDD-A260-81C3B478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  <a:cs typeface="Arial"/>
              </a:rPr>
              <a:t>Mental Health Problem</a:t>
            </a:r>
            <a:endParaRPr lang="en-US" sz="4400">
              <a:solidFill>
                <a:srgbClr val="1F2D2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1FA5E-B7E8-4992-B08B-C2916243850C}"/>
              </a:ext>
            </a:extLst>
          </p:cNvPr>
          <p:cNvSpPr txBox="1"/>
          <p:nvPr/>
        </p:nvSpPr>
        <p:spPr>
          <a:xfrm>
            <a:off x="2812212" y="2740325"/>
            <a:ext cx="731519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•The brain’s response to a severe or persistent life problem (e.g. death of a family member, severe bullying, parent divorce)</a:t>
            </a:r>
          </a:p>
          <a:p>
            <a:endParaRPr lang="en-US"/>
          </a:p>
          <a:p>
            <a:r>
              <a:rPr lang="en-US"/>
              <a:t> • Happens to everyone many times in their life </a:t>
            </a:r>
          </a:p>
          <a:p>
            <a:endParaRPr lang="en-US"/>
          </a:p>
          <a:p>
            <a:r>
              <a:rPr lang="en-US"/>
              <a:t>• Shows that adaptation is difficult </a:t>
            </a:r>
          </a:p>
          <a:p>
            <a:endParaRPr lang="en-US"/>
          </a:p>
          <a:p>
            <a:r>
              <a:rPr lang="en-US"/>
              <a:t>• May require additional help (such as a counsellor or therapist)</a:t>
            </a:r>
            <a:endParaRPr lang="en-US">
              <a:cs typeface="Arial"/>
            </a:endParaRPr>
          </a:p>
          <a:p>
            <a:endParaRPr lang="en-US"/>
          </a:p>
          <a:p>
            <a:r>
              <a:rPr lang="en-US"/>
              <a:t> • Does not require treatment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79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E5D7C-03FD-479E-9751-60252EB8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</a:rPr>
              <a:t>Treatment for Signaling Disorders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2F2C4-69BD-4B4C-AF0F-6EEDADFCD819}"/>
              </a:ext>
            </a:extLst>
          </p:cNvPr>
          <p:cNvSpPr txBox="1"/>
          <p:nvPr/>
        </p:nvSpPr>
        <p:spPr>
          <a:xfrm>
            <a:off x="2302933" y="2641604"/>
            <a:ext cx="7952285" cy="17034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1F2D29"/>
                </a:solidFill>
              </a:rPr>
              <a:t>Effective treatments for Anxiety Disorders are available 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1F2D29"/>
                </a:solidFill>
              </a:rPr>
              <a:t>Usually a psychological therapy called Cognitive Behavioral Therapy (CBT) is used 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1F2D29"/>
                </a:solidFill>
              </a:rPr>
              <a:t>Sometimes a medication is also used in addition to the CBT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 sz="1600">
              <a:solidFill>
                <a:srgbClr val="1F2D2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4B5D-4142-4F78-857D-6A51653156A9}"/>
              </a:ext>
            </a:extLst>
          </p:cNvPr>
          <p:cNvSpPr txBox="1"/>
          <p:nvPr/>
        </p:nvSpPr>
        <p:spPr>
          <a:xfrm>
            <a:off x="4494363" y="5658928"/>
            <a:ext cx="35914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https://www.anxietycanada.com/</a:t>
            </a:r>
            <a:endParaRPr lang="en-US"/>
          </a:p>
          <a:p>
            <a:endParaRPr lang="en-US">
              <a:cs typeface="Arial"/>
            </a:endParaRPr>
          </a:p>
        </p:txBody>
      </p:sp>
      <p:pic>
        <p:nvPicPr>
          <p:cNvPr id="5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1F27911-DC50-44C8-A374-C25AE8B42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778" y="4197961"/>
            <a:ext cx="2743200" cy="10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78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3D02AEE-30DC-4942-A9CA-7A14F8B8E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D5823F2-909F-442D-BD72-0681CCC14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31EAF6-FA22-4615-A4D3-D171F7E17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2699857-2714-4E6A-8E11-6BEB9DF7F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46078E7-FDC0-448B-97DE-4EDA7702E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66E038-37B1-43CF-AFE0-B21E9F572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848E7-48CC-4EF9-B0A2-291C94E4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319381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Mindfulness</a:t>
            </a:r>
            <a:endParaRPr lang="en-US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1906A6-81F1-4C41-B239-772724C08B7C}"/>
              </a:ext>
            </a:extLst>
          </p:cNvPr>
          <p:cNvSpPr txBox="1"/>
          <p:nvPr/>
        </p:nvSpPr>
        <p:spPr>
          <a:xfrm>
            <a:off x="1964444" y="2052116"/>
            <a:ext cx="3319381" cy="399782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dirty="0"/>
              <a:t>The scientific power of meditation​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dirty="0">
                <a:hlinkClick r:id="rId5"/>
              </a:rPr>
              <a:t>https://www.youtube.com/watch?v=Aw71zanwMnY</a:t>
            </a:r>
            <a:r>
              <a:rPr lang="en-US" dirty="0"/>
              <a:t>​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3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914FADD-AE9F-4A80-A53F-0FEBDD60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8"/>
          <a:stretch/>
        </p:blipFill>
        <p:spPr>
          <a:xfrm>
            <a:off x="6096543" y="227"/>
            <a:ext cx="5288377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1E37FC9-ED36-42CE-9877-9EAB50FA8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3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88DE3-8854-4C54-B014-03296637A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Disorders of Behavior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D2087-DFAA-4F2D-BA08-FFA25299035D}"/>
              </a:ext>
            </a:extLst>
          </p:cNvPr>
          <p:cNvSpPr txBox="1"/>
          <p:nvPr/>
        </p:nvSpPr>
        <p:spPr>
          <a:xfrm>
            <a:off x="1705155" y="2007079"/>
            <a:ext cx="318889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Attention Deficit Hyperactivity Disorder (ADHD)</a:t>
            </a:r>
            <a:endParaRPr lang="en-US"/>
          </a:p>
          <a:p>
            <a:endParaRPr lang="en-US" sz="2400"/>
          </a:p>
          <a:p>
            <a:r>
              <a:rPr lang="en-US" sz="2400"/>
              <a:t>Eating Disorders (Anorexia Nervosa and Bulimia Nervosa) </a:t>
            </a:r>
            <a:endParaRPr lang="en-US"/>
          </a:p>
          <a:p>
            <a:endParaRPr lang="en-US" sz="2400"/>
          </a:p>
          <a:p>
            <a:r>
              <a:rPr lang="en-US" sz="2400"/>
              <a:t>Substance Use Disorder (Addiction)</a:t>
            </a:r>
            <a:endParaRPr lang="en-US">
              <a:cs typeface="Arial"/>
            </a:endParaRPr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E28F06C-6FCD-4F62-807A-5960D1D26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078" y="1802472"/>
            <a:ext cx="3175239" cy="418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01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7C592C-5B6C-4CA9-B600-C02193D3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600"/>
            </a:br>
            <a:br>
              <a:rPr lang="en-US" sz="3600"/>
            </a:br>
            <a:r>
              <a:rPr lang="en-US" sz="3600"/>
              <a:t>Attention Deficit Hyperactive Disorder (ADHD)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B74872-3323-43A0-BB3E-B730944819EF}"/>
              </a:ext>
            </a:extLst>
          </p:cNvPr>
          <p:cNvSpPr txBox="1"/>
          <p:nvPr/>
        </p:nvSpPr>
        <p:spPr>
          <a:xfrm>
            <a:off x="5344346" y="331448"/>
            <a:ext cx="5850936" cy="49097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People who have ADHD are usually diagnosed in primary school but the ADHD continues into secondary school and often beyond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Symptoms fall into the categories of: Hyperactivity (constant movement), Impulsivity (doing things without thinking), and Attention (trouble keeping focused in a sustained way)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These symptoms lead to problems at school, home and other parts of life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Effective treatments are available and include medications and some behavior/self-monitoring therapies</a:t>
            </a: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8A656-0CFE-4810-90DA-F9234FBF479A}"/>
              </a:ext>
            </a:extLst>
          </p:cNvPr>
          <p:cNvSpPr txBox="1"/>
          <p:nvPr/>
        </p:nvSpPr>
        <p:spPr>
          <a:xfrm>
            <a:off x="7786777" y="5716438"/>
            <a:ext cx="397965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https://www.youtube.com/watch?time_continue=34&amp;v=leLF0FnHFUk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33BCD-3730-4DCC-B6C6-E2B8178FB167}"/>
              </a:ext>
            </a:extLst>
          </p:cNvPr>
          <p:cNvSpPr txBox="1"/>
          <p:nvPr/>
        </p:nvSpPr>
        <p:spPr>
          <a:xfrm>
            <a:off x="4724401" y="5888966"/>
            <a:ext cx="30738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Click to watch a short video</a:t>
            </a:r>
            <a:r>
              <a:rPr lang="en-US">
                <a:cs typeface="Arial"/>
              </a:rPr>
              <a:t>​</a:t>
            </a:r>
            <a:endParaRPr lang="en-US"/>
          </a:p>
        </p:txBody>
      </p:sp>
      <p:pic>
        <p:nvPicPr>
          <p:cNvPr id="5" name="Picture 6" descr="A picture containing plate&#10;&#10;Description automatically generated">
            <a:extLst>
              <a:ext uri="{FF2B5EF4-FFF2-40B4-BE49-F238E27FC236}">
                <a16:creationId xmlns:a16="http://schemas.microsoft.com/office/drawing/2014/main" id="{306C4D46-2F87-491C-A23C-BC964C1CD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401" y="33023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99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633C22-0895-49E7-B976-D91A9FDC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Substance Abuse Disorder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50F3D-5E69-42FE-AF3A-883468DFB4F1}"/>
              </a:ext>
            </a:extLst>
          </p:cNvPr>
          <p:cNvSpPr txBox="1"/>
          <p:nvPr/>
        </p:nvSpPr>
        <p:spPr>
          <a:xfrm>
            <a:off x="5416233" y="1136580"/>
            <a:ext cx="5850936" cy="33425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This diagnosis is commonly referred to as Addiction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This means using a substance to the point that it causes harm to the person or those around him/her 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Craving for the substance (the inner drive to use the substance) drives the behaviors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Effective treatments are available and include psychological as well as medications (for some kinds of addiction)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>
              <a:cs typeface="Arial"/>
            </a:endParaRP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1CFE84-30C6-4DED-B050-E70DEC8ED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04" y="4618870"/>
            <a:ext cx="2743200" cy="1645920"/>
          </a:xfrm>
          <a:prstGeom prst="rect">
            <a:avLst/>
          </a:prstGeom>
        </p:spPr>
      </p:pic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5B55717-FFF0-4536-B65A-F43B54A28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153" y="434376"/>
            <a:ext cx="2628900" cy="1733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40200-D8BA-4739-AE94-59044C55381F}"/>
              </a:ext>
            </a:extLst>
          </p:cNvPr>
          <p:cNvSpPr txBox="1"/>
          <p:nvPr/>
        </p:nvSpPr>
        <p:spPr>
          <a:xfrm>
            <a:off x="8261230" y="5184476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6"/>
              </a:rPr>
              <a:t>https://www.youtube.com/watch?v=T5sOh4gKPIg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A7FE3-90ED-4943-AFC1-8EBD36C729AE}"/>
              </a:ext>
            </a:extLst>
          </p:cNvPr>
          <p:cNvSpPr txBox="1"/>
          <p:nvPr/>
        </p:nvSpPr>
        <p:spPr>
          <a:xfrm>
            <a:off x="4810664" y="5299494"/>
            <a:ext cx="32464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Click to watch a short video​</a:t>
            </a:r>
          </a:p>
        </p:txBody>
      </p:sp>
    </p:spTree>
    <p:extLst>
      <p:ext uri="{BB962C8B-B14F-4D97-AF65-F5344CB8AC3E}">
        <p14:creationId xmlns:p14="http://schemas.microsoft.com/office/powerpoint/2010/main" val="3686576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5FADAE-257C-47B6-8FA4-EB550A624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Eating Disorders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0B66D-64AA-4D69-9B30-F730BC51926E}"/>
              </a:ext>
            </a:extLst>
          </p:cNvPr>
          <p:cNvSpPr txBox="1"/>
          <p:nvPr/>
        </p:nvSpPr>
        <p:spPr>
          <a:xfrm>
            <a:off x="5329969" y="647750"/>
            <a:ext cx="5850936" cy="40901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Anorexia Nervosa (AN) is severe weight loss caused by a person self-starving because they incorrectly think and feel that they are too fat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Bulimia Nervosa (BN) is the binge eating of large amounts of food in a very short period of time followed by self-induced vomiting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Effective treatments for AN are available and include various psychotherapies and hospitalization if starvation is causing physical health concerns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Effective treatments for BN are available and include various psychotherapies and medications</a:t>
            </a:r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502C6-F685-49EC-BB31-54D0545979D6}"/>
              </a:ext>
            </a:extLst>
          </p:cNvPr>
          <p:cNvSpPr txBox="1"/>
          <p:nvPr/>
        </p:nvSpPr>
        <p:spPr>
          <a:xfrm>
            <a:off x="7901797" y="5644551"/>
            <a:ext cx="416655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https://www.youtube.com/watch?time_continue=36&amp;v=Ymqo4u-Sh_k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A34E-1B1E-4C01-B973-25DEA0430141}"/>
              </a:ext>
            </a:extLst>
          </p:cNvPr>
          <p:cNvSpPr txBox="1"/>
          <p:nvPr/>
        </p:nvSpPr>
        <p:spPr>
          <a:xfrm>
            <a:off x="4825042" y="5845834"/>
            <a:ext cx="30451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rial"/>
              </a:rPr>
              <a:t>Click to watch a short video</a:t>
            </a:r>
            <a:r>
              <a:rPr lang="en-US">
                <a:latin typeface="Arial"/>
                <a:ea typeface="Arial"/>
                <a:cs typeface="Arial"/>
              </a:rPr>
              <a:t>​</a:t>
            </a:r>
            <a:endParaRPr lang="en-US"/>
          </a:p>
        </p:txBody>
      </p:sp>
      <p:pic>
        <p:nvPicPr>
          <p:cNvPr id="6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01EBCE1E-8D0A-4F9E-B88F-875E34EA4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834" y="403658"/>
            <a:ext cx="3275162" cy="18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82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47C12-7AE5-4ABC-88A0-B525D300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/>
              <a:t>Suicide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3C538-9C87-4C50-A9F0-5C3FCF7408D8}"/>
              </a:ext>
            </a:extLst>
          </p:cNvPr>
          <p:cNvSpPr txBox="1"/>
          <p:nvPr/>
        </p:nvSpPr>
        <p:spPr>
          <a:xfrm>
            <a:off x="1480262" y="2052116"/>
            <a:ext cx="9635191" cy="399782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Suicide is not a mental disorder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Suicide attempts are not an expected response to life stresses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Suicide is most often an unfortunate outcome of a mental disorder that is often not recognized or is not treated effectively •Suicide that happens during the teenage years is often the result of Depression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Most people who attempt suicide never die from suicide because effective treatments are available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The presence of suicidal thoughts is a signal that a person needs help from a trained mental health provider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If you or someone you know is having suicidal thoughts speak to a trusted adult and go to see a health professional who can help you get the care you need</a:t>
            </a:r>
            <a:endParaRPr lang="en-US">
              <a:cs typeface="Arial"/>
            </a:endParaRPr>
          </a:p>
        </p:txBody>
      </p:sp>
      <p:pic>
        <p:nvPicPr>
          <p:cNvPr id="4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17559C7-2C04-4ACB-8E04-71287A7F5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249" y="681896"/>
            <a:ext cx="2743200" cy="14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69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7A824-B5F4-429C-AE40-FE643925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/>
              <a:t>Self Harm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F0B1FB-8170-4B6D-8DC9-F216A09E3CA4}"/>
              </a:ext>
            </a:extLst>
          </p:cNvPr>
          <p:cNvSpPr txBox="1"/>
          <p:nvPr/>
        </p:nvSpPr>
        <p:spPr>
          <a:xfrm>
            <a:off x="2256639" y="2052116"/>
            <a:ext cx="9045719" cy="250258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Self-harming is a behavior that some people use to try and help them solve a problem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It is not a useful method of problem solving and can itself become more of a problem than what it was supposed to help • 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Some people experience social pressure to self-harm – this is also not helpful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If you or a person you know is self-harming, this is a signal that better ways to solve problems are needed – speak to a trusted adult and find out where you can get help</a:t>
            </a:r>
            <a:endParaRPr lang="en-US">
              <a:cs typeface="Arial"/>
            </a:endParaRPr>
          </a:p>
        </p:txBody>
      </p:sp>
      <p:pic>
        <p:nvPicPr>
          <p:cNvPr id="4" name="Picture 4" descr="A picture containing person, wearing&#10;&#10;Description automatically generated">
            <a:extLst>
              <a:ext uri="{FF2B5EF4-FFF2-40B4-BE49-F238E27FC236}">
                <a16:creationId xmlns:a16="http://schemas.microsoft.com/office/drawing/2014/main" id="{6E0394F1-1C7B-4A03-AEEF-A748EFD8A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212" y="448528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38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B43F-2CE7-4C6C-BABC-EE342B328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59F07-63F9-48CF-B725-A873C4BC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B83E1E-DAC1-4851-84FF-D6FE1649D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41B7737-E3D8-47F4-8B54-7529C7A83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DAD12E-853D-4E20-9104-7129A3BF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25000"/>
                  <a:alpha val="10000"/>
                </a:schemeClr>
              </a:gs>
              <a:gs pos="0">
                <a:schemeClr val="bg2">
                  <a:lumMod val="75000"/>
                  <a:lumOff val="25000"/>
                  <a:alpha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A59AFC-4552-4608-9A63-AFBBC2C02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C1E939A-6A69-42AE-8471-3AD3A74AD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11236326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5CBEB-F5BD-4967-A5F0-C6F0E3FF7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860" y="1185911"/>
            <a:ext cx="3772261" cy="4891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What Can I do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92255F51-A06E-404D-AE04-D9590EAC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5262" y="131728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A28F6-7AE2-4669-A535-B9B3E34EEE44}"/>
              </a:ext>
            </a:extLst>
          </p:cNvPr>
          <p:cNvSpPr txBox="1"/>
          <p:nvPr/>
        </p:nvSpPr>
        <p:spPr>
          <a:xfrm>
            <a:off x="5765739" y="1185911"/>
            <a:ext cx="5332895" cy="48640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If I think I may have a mental illness, feel suicidal or am self-harming, I should talk to a trusted adult and get help from a health professional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 If I think that a friend or family member may have a mental illness, is suicidal or is self-harming, I should go with them to talk to a trusted adult and encourage them to get help from a health professional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>
                <a:cs typeface="Arial"/>
              </a:rPr>
              <a:t>HELP IS AVAILABLE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cs typeface="Arial"/>
              </a:rPr>
              <a:t>Text 686868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>
                <a:ea typeface="+mn-lt"/>
                <a:cs typeface="+mn-lt"/>
              </a:rPr>
              <a:t>Kid's </a:t>
            </a:r>
            <a:r>
              <a:rPr lang="en-US" b="1">
                <a:ea typeface="+mn-lt"/>
                <a:cs typeface="+mn-lt"/>
              </a:rPr>
              <a:t>Help</a:t>
            </a:r>
            <a:r>
              <a:rPr lang="en-US">
                <a:ea typeface="+mn-lt"/>
                <a:cs typeface="+mn-lt"/>
              </a:rPr>
              <a:t> Phone at 1-800-668-6868</a:t>
            </a:r>
            <a:endParaRPr lang="en-US">
              <a:cs typeface="Arial"/>
            </a:endParaRPr>
          </a:p>
        </p:txBody>
      </p: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F08B59-5151-4FD3-A9AA-9A2C42C40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14" y="3426673"/>
            <a:ext cx="3850255" cy="20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60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5F0E-809C-4432-AAC4-D45FB093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072" y="405490"/>
            <a:ext cx="8533425" cy="1077229"/>
          </a:xfrm>
        </p:spPr>
        <p:txBody>
          <a:bodyPr/>
          <a:lstStyle/>
          <a:p>
            <a:r>
              <a:rPr lang="en-US">
                <a:cs typeface="Arial"/>
              </a:rPr>
              <a:t>Check out these helpful mental health websites</a:t>
            </a:r>
            <a:endParaRPr lang="en-US"/>
          </a:p>
        </p:txBody>
      </p: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276642-F5C6-4578-8A79-8BA4930AD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53" y="3368616"/>
            <a:ext cx="2143125" cy="213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5B69F-F064-4C6E-9927-2225C0FED8F1}"/>
              </a:ext>
            </a:extLst>
          </p:cNvPr>
          <p:cNvSpPr txBox="1"/>
          <p:nvPr/>
        </p:nvSpPr>
        <p:spPr>
          <a:xfrm>
            <a:off x="468702" y="5687683"/>
            <a:ext cx="31601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https://keltymentalhealth.ca/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A3993-470B-4D20-885B-1CE079321D7A}"/>
              </a:ext>
            </a:extLst>
          </p:cNvPr>
          <p:cNvSpPr txBox="1"/>
          <p:nvPr/>
        </p:nvSpPr>
        <p:spPr>
          <a:xfrm>
            <a:off x="7412966" y="5730816"/>
            <a:ext cx="32607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https://www.heretohelp.bc.ca/</a:t>
            </a:r>
            <a:endParaRPr lang="en-US"/>
          </a:p>
          <a:p>
            <a:endParaRPr lang="en-US">
              <a:cs typeface="Arial"/>
            </a:endParaRPr>
          </a:p>
        </p:txBody>
      </p:sp>
      <p:pic>
        <p:nvPicPr>
          <p:cNvPr id="7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0A112B3-1FDB-4549-A7DA-CE86C8AF7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494" y="4759705"/>
            <a:ext cx="2743200" cy="846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CF3AB-6901-4765-9130-9826B97D2E45}"/>
              </a:ext>
            </a:extLst>
          </p:cNvPr>
          <p:cNvSpPr txBox="1"/>
          <p:nvPr/>
        </p:nvSpPr>
        <p:spPr>
          <a:xfrm>
            <a:off x="3761117" y="4393721"/>
            <a:ext cx="33470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6"/>
              </a:rPr>
              <a:t>https://foundrybc.ca/terrace/</a:t>
            </a:r>
            <a:endParaRPr lang="en-US"/>
          </a:p>
          <a:p>
            <a:endParaRPr lang="en-US">
              <a:cs typeface="Arial"/>
            </a:endParaRPr>
          </a:p>
        </p:txBody>
      </p:sp>
      <p:pic>
        <p:nvPicPr>
          <p:cNvPr id="9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39C5FBCB-202D-4E40-99D7-E1C85EDEA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874" y="2495100"/>
            <a:ext cx="2647950" cy="1724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A88E48-D26B-4FFE-A464-DF2D8F2ECDDB}"/>
              </a:ext>
            </a:extLst>
          </p:cNvPr>
          <p:cNvSpPr txBox="1"/>
          <p:nvPr/>
        </p:nvSpPr>
        <p:spPr>
          <a:xfrm>
            <a:off x="8333117" y="363172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8"/>
              </a:rPr>
              <a:t>https://cmha.ca/</a:t>
            </a:r>
            <a:endParaRPr lang="en-US"/>
          </a:p>
          <a:p>
            <a:endParaRPr lang="en-US">
              <a:cs typeface="Arial"/>
            </a:endParaRPr>
          </a:p>
        </p:txBody>
      </p:sp>
      <p:pic>
        <p:nvPicPr>
          <p:cNvPr id="11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5D0FF30-F5B2-4D45-86FE-781D0D264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9332" y="188172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Oval 11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4FCC7-E356-4D74-9A29-24AAD2E5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  <a:cs typeface="Arial"/>
              </a:rPr>
              <a:t>Mental Distress</a:t>
            </a:r>
            <a:endParaRPr lang="en-US" sz="4400">
              <a:solidFill>
                <a:srgbClr val="1F2D2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33786-CF67-415D-866B-993CF532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3" y="2641604"/>
            <a:ext cx="7621606" cy="3443107"/>
          </a:xfrm>
        </p:spPr>
        <p:txBody>
          <a:bodyPr anchor="t">
            <a:normAutofit/>
          </a:bodyPr>
          <a:lstStyle/>
          <a:p>
            <a:pPr marL="344170" indent="-344170"/>
            <a:r>
              <a:rPr lang="en-US" sz="1600">
                <a:solidFill>
                  <a:srgbClr val="1F2D29"/>
                </a:solidFill>
                <a:ea typeface="+mn-lt"/>
                <a:cs typeface="+mn-lt"/>
              </a:rPr>
              <a:t>The brain’s expected and usual response to the stresses of everyday life (e.g. exams, relationships, disappointments)</a:t>
            </a:r>
          </a:p>
          <a:p>
            <a:pPr marL="344170" indent="-344170"/>
            <a:r>
              <a:rPr lang="en-US" sz="1600">
                <a:solidFill>
                  <a:srgbClr val="1F2D29"/>
                </a:solidFill>
                <a:ea typeface="+mn-lt"/>
                <a:cs typeface="+mn-lt"/>
              </a:rPr>
              <a:t> Happens to everyone every day</a:t>
            </a:r>
          </a:p>
          <a:p>
            <a:pPr marL="344170" indent="-344170"/>
            <a:r>
              <a:rPr lang="en-US" sz="1600">
                <a:solidFill>
                  <a:srgbClr val="1F2D29"/>
                </a:solidFill>
                <a:ea typeface="+mn-lt"/>
                <a:cs typeface="+mn-lt"/>
              </a:rPr>
              <a:t> Leads to adaptation, learning and coping</a:t>
            </a:r>
          </a:p>
          <a:p>
            <a:pPr marL="344170" indent="-344170"/>
            <a:r>
              <a:rPr lang="en-US" sz="1600">
                <a:solidFill>
                  <a:srgbClr val="1F2D29"/>
                </a:solidFill>
                <a:ea typeface="+mn-lt"/>
                <a:cs typeface="+mn-lt"/>
              </a:rPr>
              <a:t> Is often seen as negative instead of as helpful </a:t>
            </a:r>
          </a:p>
          <a:p>
            <a:pPr marL="344170" indent="-344170"/>
            <a:r>
              <a:rPr lang="en-US" sz="1600">
                <a:solidFill>
                  <a:srgbClr val="1F2D29"/>
                </a:solidFill>
                <a:ea typeface="+mn-lt"/>
                <a:cs typeface="+mn-lt"/>
              </a:rPr>
              <a:t>Must reframe as positive (excitement not stress) • Does not need treatment</a:t>
            </a:r>
            <a:endParaRPr lang="en-US" sz="1600">
              <a:solidFill>
                <a:srgbClr val="1F2D29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09846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86B02-B2E0-4594-8274-613109AC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1308063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  <a:cs typeface="Arial"/>
              </a:rPr>
              <a:t>Mental Health Disorder</a:t>
            </a:r>
            <a:endParaRPr lang="en-US" sz="4400">
              <a:solidFill>
                <a:srgbClr val="1F2D2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84285-BA39-4994-ADD2-0BAE911CA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3" y="2641604"/>
            <a:ext cx="7621606" cy="3443107"/>
          </a:xfrm>
        </p:spPr>
        <p:txBody>
          <a:bodyPr anchor="t">
            <a:normAutofit lnSpcReduction="10000"/>
          </a:bodyPr>
          <a:lstStyle/>
          <a:p>
            <a:pPr marL="344170" indent="-344170"/>
            <a:r>
              <a:rPr lang="en-US" sz="1600">
                <a:ea typeface="+mn-lt"/>
                <a:cs typeface="+mn-lt"/>
              </a:rPr>
              <a:t>The brain is not functioning as it is supposed to function, leading to significant and persistent problems in a person’s everyday life (caused by a combination of genetic and environmental factors) </a:t>
            </a:r>
            <a:endParaRPr lang="en-US" sz="1600">
              <a:solidFill>
                <a:srgbClr val="1F2D29"/>
              </a:solidFill>
              <a:ea typeface="+mn-lt"/>
              <a:cs typeface="+mn-lt"/>
            </a:endParaRPr>
          </a:p>
          <a:p>
            <a:pPr marL="344170" indent="-344170"/>
            <a:r>
              <a:rPr lang="en-US" sz="1600">
                <a:ea typeface="+mn-lt"/>
                <a:cs typeface="+mn-lt"/>
              </a:rPr>
              <a:t> A mental illness affects a person’s thinking, feelings or behavior (or all three) and causes that person difficulty in functioning</a:t>
            </a:r>
          </a:p>
          <a:p>
            <a:pPr marL="344170" indent="-344170"/>
            <a:r>
              <a:rPr lang="en-US" sz="1600">
                <a:ea typeface="+mn-lt"/>
                <a:cs typeface="+mn-lt"/>
              </a:rPr>
              <a:t>Happens to about 20% of people over their lifetime</a:t>
            </a:r>
            <a:endParaRPr lang="en-US" sz="1600">
              <a:solidFill>
                <a:srgbClr val="1F2D29"/>
              </a:solidFill>
              <a:ea typeface="+mn-lt"/>
              <a:cs typeface="+mn-lt"/>
            </a:endParaRPr>
          </a:p>
          <a:p>
            <a:pPr marL="344170" indent="-344170"/>
            <a:r>
              <a:rPr lang="en-US" sz="1600">
                <a:ea typeface="+mn-lt"/>
                <a:cs typeface="+mn-lt"/>
              </a:rPr>
              <a:t> Must be diagnosed by a properly trained health professional</a:t>
            </a:r>
            <a:endParaRPr lang="en-US" sz="1600">
              <a:solidFill>
                <a:srgbClr val="1F2D29"/>
              </a:solidFill>
              <a:ea typeface="+mn-lt"/>
              <a:cs typeface="+mn-lt"/>
            </a:endParaRPr>
          </a:p>
          <a:p>
            <a:pPr marL="344170" indent="-344170"/>
            <a:r>
              <a:rPr lang="en-US" sz="1600">
                <a:ea typeface="+mn-lt"/>
                <a:cs typeface="+mn-lt"/>
              </a:rPr>
              <a:t> Requires scientifically valid treatments provided by a trained health professional</a:t>
            </a:r>
            <a:endParaRPr lang="en-US" sz="1600">
              <a:solidFill>
                <a:srgbClr val="1F2D29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225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51B12-8DD9-461A-8239-E80379EF2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536" y="326017"/>
            <a:ext cx="8615913" cy="1077229"/>
          </a:xfrm>
        </p:spPr>
        <p:txBody>
          <a:bodyPr anchor="b">
            <a:normAutofit fontScale="90000"/>
          </a:bodyPr>
          <a:lstStyle/>
          <a:p>
            <a:r>
              <a:rPr lang="en-US" sz="4000">
                <a:cs typeface="Arial"/>
              </a:rPr>
              <a:t>What happens when the brain gets sick</a:t>
            </a:r>
            <a:endParaRPr lang="en-US" sz="400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16E2DAB7-48CB-400E-9ED2-FB1762BE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589439" y="326017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star, umbrella&#10;&#10;Description automatically generated">
            <a:extLst>
              <a:ext uri="{FF2B5EF4-FFF2-40B4-BE49-F238E27FC236}">
                <a16:creationId xmlns:a16="http://schemas.microsoft.com/office/drawing/2014/main" id="{30544528-D2AE-4060-9CDA-6A34CA36D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683" y="4014697"/>
            <a:ext cx="3113956" cy="2336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4BECB-CDEE-49C0-9787-35F3C4C2E93C}"/>
              </a:ext>
            </a:extLst>
          </p:cNvPr>
          <p:cNvSpPr txBox="1"/>
          <p:nvPr/>
        </p:nvSpPr>
        <p:spPr>
          <a:xfrm>
            <a:off x="1892061" y="2165230"/>
            <a:ext cx="671134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When the brain gets sick a specific part of the brain may not be working well or may be working in the wrong way </a:t>
            </a:r>
          </a:p>
          <a:p>
            <a:endParaRPr lang="en-US"/>
          </a:p>
          <a:p>
            <a:r>
              <a:rPr lang="en-US"/>
              <a:t>Or when a brain network is disrupted and the communication pathways between different parts of the brain are not working properly</a:t>
            </a:r>
          </a:p>
        </p:txBody>
      </p:sp>
    </p:spTree>
    <p:extLst>
      <p:ext uri="{BB962C8B-B14F-4D97-AF65-F5344CB8AC3E}">
        <p14:creationId xmlns:p14="http://schemas.microsoft.com/office/powerpoint/2010/main" val="173602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AA7C31-76FD-4B44-A1FF-D13D2515A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CE85F9-F4EE-4E5D-8235-528527A4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338BB4-74FF-4836-86B7-F1B0C2B6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BFA8A3-A231-4BC1-B8A5-C5BE7315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747E59-EDB0-47FA-899B-0621ED112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29343-044F-4737-89E9-3E179034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9C8E0-18D9-430D-B171-939E0EEEB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9EEB229-3EBA-4333-B94C-ED62EC101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4666C73-1C44-4BD3-9529-A7E02C6A8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3E4E2F-EA2E-477B-A595-C5A5F62E9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6500FA0-D185-45FF-9F47-EF5FB7158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73825F-243F-467C-8349-B97E81C3E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5659AF-6F61-42EF-B761-0862A79DB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C9B1A-1E8B-42A4-8E53-5A2F7B18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969504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What can cause this?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2664A1-C9C8-49BB-8A9A-47EC4323465B}"/>
              </a:ext>
            </a:extLst>
          </p:cNvPr>
          <p:cNvSpPr txBox="1"/>
          <p:nvPr/>
        </p:nvSpPr>
        <p:spPr>
          <a:xfrm>
            <a:off x="1969803" y="2052116"/>
            <a:ext cx="3969505" cy="399782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Genetics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Injury to the brain (such as concussion)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 Infection of the brain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Tumor of the brain 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Effect of severe and persistent stress 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/>
              <a:t>Toxins from the environment – such as drugs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5B1021F-6C61-4601-B144-FAD254694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085" y="641207"/>
            <a:ext cx="3853982" cy="262127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6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49911789-13E5-4290-9367-D4D8DD9F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768" y="3656034"/>
            <a:ext cx="3994617" cy="248960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0650157-038B-4377-BAFA-B12FF57E0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09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F0407B-48CB-4C05-B0D7-7A69A0D4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C50C3D-0DA0-4914-B5B4-D1819CC6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F9E583-1A92-4144-B4FA-81D98317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5980737-1E33-40A8-819D-C20C41E4F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BBD51A-FA48-44B8-B184-A40D7F13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10188A9-F0D9-4FE9-85DC-217914527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2927575-BD84-44B6-BE49-E0C7EDD0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3FDF09A-B960-49F4-BAEB-DA397BDCD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91BE6C0-4118-460B-90C2-160041247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AD4D40-B08C-4AA8-9780-9F16238F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313" y="3788432"/>
            <a:ext cx="2668479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A healthy lifestyle is good for brain development</a:t>
            </a:r>
          </a:p>
        </p:txBody>
      </p:sp>
      <p:pic>
        <p:nvPicPr>
          <p:cNvPr id="5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ABEA709-4930-4A62-AED9-C470E0E01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219" y="1011516"/>
            <a:ext cx="6001812" cy="450495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15B5C763-A6E8-4D31-B139-30D083B82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6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A499-6A8C-4201-BCDC-5ACCA59C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Stigma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C1965-D7E9-435F-8882-E8A0BC1EE730}"/>
              </a:ext>
            </a:extLst>
          </p:cNvPr>
          <p:cNvSpPr txBox="1"/>
          <p:nvPr/>
        </p:nvSpPr>
        <p:spPr>
          <a:xfrm>
            <a:off x="2237117" y="1892061"/>
            <a:ext cx="823535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Stigma refers to “a cluster of negative attitudes and beliefs that motivate the general public to fear, reject, avoid and discriminate against people with mental illness. Stigma is not just a matter of using the wrong word or action. Stigma is about disrespect. It is the use of negative labels to identify a person living with mental illness. Stigma is a barrier. Fear of stigma and the resulting discrimination discourages individuals and their families from getting the help they need.” (SAMHSA, 2004)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6A33B7-4201-479A-9DC9-CAD52C60323A}"/>
              </a:ext>
            </a:extLst>
          </p:cNvPr>
          <p:cNvSpPr txBox="1"/>
          <p:nvPr/>
        </p:nvSpPr>
        <p:spPr>
          <a:xfrm>
            <a:off x="1705155" y="5270739"/>
            <a:ext cx="52304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One way to help decrease stigma is to challenge myths with data and with scientific knowledge</a:t>
            </a:r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1BCA27-9ED8-4A67-8411-2974A5CBE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30" y="329853"/>
            <a:ext cx="2743200" cy="734899"/>
          </a:xfrm>
          <a:prstGeom prst="rect">
            <a:avLst/>
          </a:prstGeom>
        </p:spPr>
      </p:pic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165BD9-A50D-4275-B232-A75ECC0C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34" y="4685494"/>
            <a:ext cx="2743200" cy="15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454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Madison</vt:lpstr>
      <vt:lpstr>Mental Health for Teens</vt:lpstr>
      <vt:lpstr>Mental Health is all States</vt:lpstr>
      <vt:lpstr>Mental Health Problem</vt:lpstr>
      <vt:lpstr>Mental Distress</vt:lpstr>
      <vt:lpstr>Mental Health Disorder</vt:lpstr>
      <vt:lpstr>What happens when the brain gets sick</vt:lpstr>
      <vt:lpstr>What can cause this?</vt:lpstr>
      <vt:lpstr>A healthy lifestyle is good for brain development</vt:lpstr>
      <vt:lpstr>Stigma</vt:lpstr>
      <vt:lpstr>Mental Illness and Teens</vt:lpstr>
      <vt:lpstr>PowerPoint Presentation</vt:lpstr>
      <vt:lpstr>Disturbances in Cognition and Perception</vt:lpstr>
      <vt:lpstr>Psychosis</vt:lpstr>
      <vt:lpstr>Schizophrenia</vt:lpstr>
      <vt:lpstr>Treatments for Schizophrenia</vt:lpstr>
      <vt:lpstr>Disturbances in Emotions</vt:lpstr>
      <vt:lpstr>Mood Graph</vt:lpstr>
      <vt:lpstr>Depression</vt:lpstr>
      <vt:lpstr>Bipolar Disorder</vt:lpstr>
      <vt:lpstr>Treatments for Mood Disorders</vt:lpstr>
      <vt:lpstr>Cognitive Behavioural Therapy (CBT)</vt:lpstr>
      <vt:lpstr>Disorders of Signaling</vt:lpstr>
      <vt:lpstr>The Signaling Response</vt:lpstr>
      <vt:lpstr>PowerPoint Presentation</vt:lpstr>
      <vt:lpstr>Social Anxiety Disorder</vt:lpstr>
      <vt:lpstr>Panic Disorder</vt:lpstr>
      <vt:lpstr>PowerPoint Presentation</vt:lpstr>
      <vt:lpstr>Obsessive Compulsive Disorder (OCD)</vt:lpstr>
      <vt:lpstr>Post Traumatic Stress Disorder (PTSD)</vt:lpstr>
      <vt:lpstr>Treatment for Signaling Disorders</vt:lpstr>
      <vt:lpstr>Mindfulness</vt:lpstr>
      <vt:lpstr>Disorders of Behavior</vt:lpstr>
      <vt:lpstr>  Attention Deficit Hyperactive Disorder (ADHD)</vt:lpstr>
      <vt:lpstr>Substance Abuse Disorder</vt:lpstr>
      <vt:lpstr>Eating Disorders</vt:lpstr>
      <vt:lpstr>Suicide</vt:lpstr>
      <vt:lpstr>Self Harm</vt:lpstr>
      <vt:lpstr>What Can I do</vt:lpstr>
      <vt:lpstr>Check out these helpful mental health websites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16</cp:revision>
  <dcterms:created xsi:type="dcterms:W3CDTF">2020-09-22T20:56:34Z</dcterms:created>
  <dcterms:modified xsi:type="dcterms:W3CDTF">2020-09-24T17:14:26Z</dcterms:modified>
</cp:coreProperties>
</file>