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sldIdLst>
    <p:sldId id="266" r:id="rId5"/>
    <p:sldId id="270" r:id="rId6"/>
    <p:sldId id="267" r:id="rId7"/>
    <p:sldId id="272" r:id="rId8"/>
    <p:sldId id="260" r:id="rId9"/>
    <p:sldId id="262" r:id="rId10"/>
    <p:sldId id="261" r:id="rId11"/>
    <p:sldId id="268" r:id="rId12"/>
    <p:sldId id="276" r:id="rId13"/>
    <p:sldId id="278" r:id="rId14"/>
    <p:sldId id="273" r:id="rId15"/>
    <p:sldId id="259" r:id="rId16"/>
    <p:sldId id="263" r:id="rId17"/>
    <p:sldId id="264" r:id="rId18"/>
    <p:sldId id="265" r:id="rId19"/>
    <p:sldId id="274" r:id="rId20"/>
    <p:sldId id="269" r:id="rId21"/>
    <p:sldId id="275" r:id="rId22"/>
    <p:sldId id="271"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7A3D1-C202-552A-570A-CA37CA17E83E}" v="33" dt="2020-09-22T17:28:10.616"/>
    <p1510:client id="{87DEFB8C-F1C3-C200-003D-7613288C03B7}" v="1165" dt="2020-09-22T18:10:10.280"/>
    <p1510:client id="{DE575A89-0600-39A0-B700-8E406772C125}" v="1414" dt="2020-09-22T18:51:57.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221964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63344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CEC9EC-CB7C-469C-B2DD-3CC4B9F4373C}" type="slidenum">
              <a:rPr lang="en-CA" smtClean="0"/>
              <a:t>‹#›</a:t>
            </a:fld>
            <a:endParaRPr lang="en-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491631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9816AE5-4D37-4069-90B6-B42D9CEF8435}" type="datetimeFigureOut">
              <a:rPr lang="en-CA" smtClean="0"/>
              <a:t>2020-09-24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1995399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9816AE5-4D37-4069-90B6-B42D9CEF8435}" type="datetimeFigureOut">
              <a:rPr lang="en-CA" smtClean="0"/>
              <a:t>2020-09-24</a:t>
            </a:fld>
            <a:endParaRPr lang="en-CA"/>
          </a:p>
        </p:txBody>
      </p:sp>
      <p:sp>
        <p:nvSpPr>
          <p:cNvPr id="6" name="Footer Placeholder 5"/>
          <p:cNvSpPr>
            <a:spLocks noGrp="1"/>
          </p:cNvSpPr>
          <p:nvPr>
            <p:ph type="ftr" sz="quarter" idx="11"/>
          </p:nvPr>
        </p:nvSpPr>
        <p:spPr/>
        <p:txBody>
          <a:bodyPr/>
          <a:lstStyle/>
          <a:p>
            <a:endParaRPr lang="en-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EC9EC-CB7C-469C-B2DD-3CC4B9F4373C}" type="slidenum">
              <a:rPr lang="en-CA" smtClean="0"/>
              <a:t>‹#›</a:t>
            </a:fld>
            <a:endParaRPr lang="en-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43453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9816AE5-4D37-4069-90B6-B42D9CEF8435}" type="datetimeFigureOut">
              <a:rPr lang="en-CA" smtClean="0"/>
              <a:t>2020-09-24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84606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2838957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2503861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375588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16AE5-4D37-4069-90B6-B42D9CEF8435}" type="datetimeFigureOut">
              <a:rPr lang="en-CA" smtClean="0"/>
              <a:t>2020-09-24</a:t>
            </a:fld>
            <a:endParaRPr lang="en-CA"/>
          </a:p>
        </p:txBody>
      </p:sp>
      <p:sp>
        <p:nvSpPr>
          <p:cNvPr id="5" name="Footer Placeholder 4"/>
          <p:cNvSpPr>
            <a:spLocks noGrp="1"/>
          </p:cNvSpPr>
          <p:nvPr>
            <p:ph type="ftr" sz="quarter" idx="11"/>
          </p:nvPr>
        </p:nvSpPr>
        <p:spPr/>
        <p:txBody>
          <a:bodyPr/>
          <a:lstStyle/>
          <a:p>
            <a:endParaRPr lang="en-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119882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816AE5-4D37-4069-90B6-B42D9CEF8435}" type="datetimeFigureOut">
              <a:rPr lang="en-CA" smtClean="0"/>
              <a:t>2020-09-24</a:t>
            </a:fld>
            <a:endParaRPr lang="en-CA"/>
          </a:p>
        </p:txBody>
      </p:sp>
      <p:sp>
        <p:nvSpPr>
          <p:cNvPr id="6" name="Footer Placeholder 5"/>
          <p:cNvSpPr>
            <a:spLocks noGrp="1"/>
          </p:cNvSpPr>
          <p:nvPr>
            <p:ph type="ftr" sz="quarter" idx="11"/>
          </p:nvPr>
        </p:nvSpPr>
        <p:spPr/>
        <p:txBody>
          <a:bodyPr/>
          <a:lstStyle/>
          <a:p>
            <a:endParaRPr lang="en-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31754751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816AE5-4D37-4069-90B6-B42D9CEF8435}" type="datetimeFigureOut">
              <a:rPr lang="en-CA" smtClean="0"/>
              <a:t>2020-09-24</a:t>
            </a:fld>
            <a:endParaRPr lang="en-CA"/>
          </a:p>
        </p:txBody>
      </p:sp>
      <p:sp>
        <p:nvSpPr>
          <p:cNvPr id="8" name="Footer Placeholder 7"/>
          <p:cNvSpPr>
            <a:spLocks noGrp="1"/>
          </p:cNvSpPr>
          <p:nvPr>
            <p:ph type="ftr" sz="quarter" idx="11"/>
          </p:nvPr>
        </p:nvSpPr>
        <p:spPr/>
        <p:txBody>
          <a:bodyPr/>
          <a:lstStyle/>
          <a:p>
            <a:endParaRPr lang="en-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29808134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816AE5-4D37-4069-90B6-B42D9CEF8435}" type="datetimeFigureOut">
              <a:rPr lang="en-CA" smtClean="0"/>
              <a:t>2020-09-24</a:t>
            </a:fld>
            <a:endParaRPr lang="en-CA"/>
          </a:p>
        </p:txBody>
      </p:sp>
      <p:sp>
        <p:nvSpPr>
          <p:cNvPr id="4" name="Footer Placeholder 3"/>
          <p:cNvSpPr>
            <a:spLocks noGrp="1"/>
          </p:cNvSpPr>
          <p:nvPr>
            <p:ph type="ftr" sz="quarter" idx="11"/>
          </p:nvPr>
        </p:nvSpPr>
        <p:spPr/>
        <p:txBody>
          <a:bodyPr/>
          <a:lstStyle/>
          <a:p>
            <a:endParaRPr lang="en-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315899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16AE5-4D37-4069-90B6-B42D9CEF8435}" type="datetimeFigureOut">
              <a:rPr lang="en-CA" smtClean="0"/>
              <a:t>2020-09-24</a:t>
            </a:fld>
            <a:endParaRPr lang="en-CA"/>
          </a:p>
        </p:txBody>
      </p:sp>
      <p:sp>
        <p:nvSpPr>
          <p:cNvPr id="3" name="Footer Placeholder 2"/>
          <p:cNvSpPr>
            <a:spLocks noGrp="1"/>
          </p:cNvSpPr>
          <p:nvPr>
            <p:ph type="ftr" sz="quarter" idx="11"/>
          </p:nvPr>
        </p:nvSpPr>
        <p:spPr/>
        <p:txBody>
          <a:bodyPr/>
          <a:lstStyle/>
          <a:p>
            <a:endParaRPr lang="en-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172859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816AE5-4D37-4069-90B6-B42D9CEF8435}" type="datetimeFigureOut">
              <a:rPr lang="en-CA" smtClean="0"/>
              <a:t>2020-09-24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25561744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816AE5-4D37-4069-90B6-B42D9CEF8435}" type="datetimeFigureOut">
              <a:rPr lang="en-CA" smtClean="0"/>
              <a:t>2020-09-24</a:t>
            </a:fld>
            <a:endParaRPr lang="en-CA"/>
          </a:p>
        </p:txBody>
      </p:sp>
      <p:sp>
        <p:nvSpPr>
          <p:cNvPr id="6" name="Footer Placeholder 5"/>
          <p:cNvSpPr>
            <a:spLocks noGrp="1"/>
          </p:cNvSpPr>
          <p:nvPr>
            <p:ph type="ftr" sz="quarter" idx="11"/>
          </p:nvPr>
        </p:nvSpPr>
        <p:spPr/>
        <p:txBody>
          <a:bodyPr/>
          <a:lstStyle/>
          <a:p>
            <a:endParaRPr lang="en-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CEC9EC-CB7C-469C-B2DD-3CC4B9F4373C}" type="slidenum">
              <a:rPr lang="en-CA" smtClean="0"/>
              <a:t>‹#›</a:t>
            </a:fld>
            <a:endParaRPr lang="en-CA"/>
          </a:p>
        </p:txBody>
      </p:sp>
    </p:spTree>
    <p:extLst>
      <p:ext uri="{BB962C8B-B14F-4D97-AF65-F5344CB8AC3E}">
        <p14:creationId xmlns:p14="http://schemas.microsoft.com/office/powerpoint/2010/main" val="358255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816AE5-4D37-4069-90B6-B42D9CEF8435}" type="datetimeFigureOut">
              <a:rPr lang="en-CA" smtClean="0"/>
              <a:t>2020-09-24</a:t>
            </a:fld>
            <a:endParaRPr lang="en-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6CEC9EC-CB7C-469C-B2DD-3CC4B9F4373C}" type="slidenum">
              <a:rPr lang="en-CA" smtClean="0"/>
              <a:t>‹#›</a:t>
            </a:fld>
            <a:endParaRPr lang="en-CA"/>
          </a:p>
        </p:txBody>
      </p:sp>
    </p:spTree>
    <p:extLst>
      <p:ext uri="{BB962C8B-B14F-4D97-AF65-F5344CB8AC3E}">
        <p14:creationId xmlns:p14="http://schemas.microsoft.com/office/powerpoint/2010/main" val="22291084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sd52-my.sharepoint.com/:b:/g/personal/pgroves_sd52_bc_ca/EbdylTj4951PsOvIp7fSJlcBo2Wh4Rzr6AIu_KfdBLTWPw?e=E3PWEc"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w71zanwMnY" TargetMode="External"/><Relationship Id="rId2" Type="http://schemas.openxmlformats.org/officeDocument/2006/relationships/hyperlink" Target="https://www.youtube.com/watch?v=w6T02g5hnT4"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8Xp2UzG7UYY"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bctf.ca/wellnes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lms.redcross.ca/student/course.php"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RcGyVTAoXE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E2B9-2ED8-4E2F-A018-4AC7A5742406}"/>
              </a:ext>
            </a:extLst>
          </p:cNvPr>
          <p:cNvSpPr>
            <a:spLocks noGrp="1"/>
          </p:cNvSpPr>
          <p:nvPr>
            <p:ph type="ctrTitle"/>
          </p:nvPr>
        </p:nvSpPr>
        <p:spPr/>
        <p:txBody>
          <a:bodyPr/>
          <a:lstStyle/>
          <a:p>
            <a:r>
              <a:rPr lang="en-CA"/>
              <a:t>Tools for Managing Stress</a:t>
            </a:r>
          </a:p>
        </p:txBody>
      </p:sp>
      <p:pic>
        <p:nvPicPr>
          <p:cNvPr id="3074" name="Picture 2" descr="Image result for stress">
            <a:extLst>
              <a:ext uri="{FF2B5EF4-FFF2-40B4-BE49-F238E27FC236}">
                <a16:creationId xmlns:a16="http://schemas.microsoft.com/office/drawing/2014/main" id="{9EC34CCD-0ACB-4097-A215-B11CE7218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410" y="739481"/>
            <a:ext cx="3835339" cy="2390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11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screenshot of a cell phone&#10;&#10;Description automatically generated">
            <a:extLst>
              <a:ext uri="{FF2B5EF4-FFF2-40B4-BE49-F238E27FC236}">
                <a16:creationId xmlns:a16="http://schemas.microsoft.com/office/drawing/2014/main" id="{01366323-F3BE-4A18-AAFE-B5CADA7F7E8F}"/>
              </a:ext>
            </a:extLst>
          </p:cNvPr>
          <p:cNvPicPr>
            <a:picLocks noChangeAspect="1"/>
          </p:cNvPicPr>
          <p:nvPr/>
        </p:nvPicPr>
        <p:blipFill>
          <a:blip r:embed="rId2"/>
          <a:stretch>
            <a:fillRect/>
          </a:stretch>
        </p:blipFill>
        <p:spPr>
          <a:xfrm>
            <a:off x="4248061" y="1710457"/>
            <a:ext cx="4501011" cy="4486634"/>
          </a:xfrm>
          <a:prstGeom prst="rect">
            <a:avLst/>
          </a:prstGeom>
        </p:spPr>
      </p:pic>
      <p:sp>
        <p:nvSpPr>
          <p:cNvPr id="8" name="TextBox 7">
            <a:extLst>
              <a:ext uri="{FF2B5EF4-FFF2-40B4-BE49-F238E27FC236}">
                <a16:creationId xmlns:a16="http://schemas.microsoft.com/office/drawing/2014/main" id="{B6652E06-06D4-4423-8630-203A4DB415C0}"/>
              </a:ext>
            </a:extLst>
          </p:cNvPr>
          <p:cNvSpPr txBox="1"/>
          <p:nvPr/>
        </p:nvSpPr>
        <p:spPr>
          <a:xfrm>
            <a:off x="3616445" y="740973"/>
            <a:ext cx="60212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Get your daily D.O.S.E. of happiness chemicals!</a:t>
            </a:r>
          </a:p>
        </p:txBody>
      </p:sp>
    </p:spTree>
    <p:extLst>
      <p:ext uri="{BB962C8B-B14F-4D97-AF65-F5344CB8AC3E}">
        <p14:creationId xmlns:p14="http://schemas.microsoft.com/office/powerpoint/2010/main" val="94639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0EC719-3802-4589-8951-6FFAD20D4C70}"/>
              </a:ext>
            </a:extLst>
          </p:cNvPr>
          <p:cNvSpPr txBox="1"/>
          <p:nvPr/>
        </p:nvSpPr>
        <p:spPr>
          <a:xfrm>
            <a:off x="1920816" y="3200400"/>
            <a:ext cx="91123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https://sd52-my.sharepoint.com/:b:/g/personal/pgroves_sd52_bc_ca/EbdylTj4951PsOvIp7fSJlcBo2Wh4Rzr6AIu_KfdBLTWPw?e=E3PWEc</a:t>
            </a:r>
            <a:endParaRPr lang="en-US"/>
          </a:p>
          <a:p>
            <a:endParaRPr lang="en-US"/>
          </a:p>
        </p:txBody>
      </p:sp>
      <p:sp>
        <p:nvSpPr>
          <p:cNvPr id="2" name="TextBox 1">
            <a:extLst>
              <a:ext uri="{FF2B5EF4-FFF2-40B4-BE49-F238E27FC236}">
                <a16:creationId xmlns:a16="http://schemas.microsoft.com/office/drawing/2014/main" id="{60A3C9DC-3272-45F0-A6B1-F583FD24A8D6}"/>
              </a:ext>
            </a:extLst>
          </p:cNvPr>
          <p:cNvSpPr txBox="1"/>
          <p:nvPr/>
        </p:nvSpPr>
        <p:spPr>
          <a:xfrm>
            <a:off x="3631721" y="1259457"/>
            <a:ext cx="544614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Click on link to poster with many strategies for dealing with stress.  You may want to print for future use.</a:t>
            </a:r>
          </a:p>
        </p:txBody>
      </p:sp>
    </p:spTree>
    <p:extLst>
      <p:ext uri="{BB962C8B-B14F-4D97-AF65-F5344CB8AC3E}">
        <p14:creationId xmlns:p14="http://schemas.microsoft.com/office/powerpoint/2010/main" val="66709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D84514-E521-4FBC-8A36-729FDF563544}"/>
              </a:ext>
            </a:extLst>
          </p:cNvPr>
          <p:cNvPicPr>
            <a:picLocks noChangeAspect="1"/>
          </p:cNvPicPr>
          <p:nvPr/>
        </p:nvPicPr>
        <p:blipFill>
          <a:blip r:embed="rId2"/>
          <a:stretch>
            <a:fillRect/>
          </a:stretch>
        </p:blipFill>
        <p:spPr>
          <a:xfrm>
            <a:off x="2833110" y="412010"/>
            <a:ext cx="5838825" cy="5781675"/>
          </a:xfrm>
          <a:prstGeom prst="rect">
            <a:avLst/>
          </a:prstGeom>
        </p:spPr>
      </p:pic>
      <p:sp>
        <p:nvSpPr>
          <p:cNvPr id="3" name="TextBox 2">
            <a:extLst>
              <a:ext uri="{FF2B5EF4-FFF2-40B4-BE49-F238E27FC236}">
                <a16:creationId xmlns:a16="http://schemas.microsoft.com/office/drawing/2014/main" id="{B2DFBCEF-A718-48B4-98AE-F5800459C9A9}"/>
              </a:ext>
            </a:extLst>
          </p:cNvPr>
          <p:cNvSpPr txBox="1"/>
          <p:nvPr/>
        </p:nvSpPr>
        <p:spPr>
          <a:xfrm>
            <a:off x="9601200" y="2532888"/>
            <a:ext cx="2093976" cy="1477328"/>
          </a:xfrm>
          <a:prstGeom prst="rect">
            <a:avLst/>
          </a:prstGeom>
          <a:noFill/>
        </p:spPr>
        <p:txBody>
          <a:bodyPr wrap="square" lIns="91440" tIns="45720" rIns="91440" bIns="45720" rtlCol="0" anchor="t">
            <a:spAutoFit/>
          </a:bodyPr>
          <a:lstStyle/>
          <a:p>
            <a:pPr algn="ctr"/>
            <a:r>
              <a:rPr lang="en-CA"/>
              <a:t>What strategies do you use that work?  What new strategy could you try?</a:t>
            </a:r>
            <a:endParaRPr lang="en-US"/>
          </a:p>
        </p:txBody>
      </p:sp>
    </p:spTree>
    <p:extLst>
      <p:ext uri="{BB962C8B-B14F-4D97-AF65-F5344CB8AC3E}">
        <p14:creationId xmlns:p14="http://schemas.microsoft.com/office/powerpoint/2010/main" val="415373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F7DB-7D4F-41FE-BE16-86FBACEFBB5D}"/>
              </a:ext>
            </a:extLst>
          </p:cNvPr>
          <p:cNvSpPr>
            <a:spLocks noGrp="1"/>
          </p:cNvSpPr>
          <p:nvPr>
            <p:ph type="title"/>
          </p:nvPr>
        </p:nvSpPr>
        <p:spPr/>
        <p:txBody>
          <a:bodyPr/>
          <a:lstStyle/>
          <a:p>
            <a:r>
              <a:rPr lang="en-CA"/>
              <a:t>Relaxation/Mindfulness</a:t>
            </a:r>
          </a:p>
        </p:txBody>
      </p:sp>
      <p:sp>
        <p:nvSpPr>
          <p:cNvPr id="3" name="Content Placeholder 2">
            <a:extLst>
              <a:ext uri="{FF2B5EF4-FFF2-40B4-BE49-F238E27FC236}">
                <a16:creationId xmlns:a16="http://schemas.microsoft.com/office/drawing/2014/main" id="{3FD58150-87C6-4BB9-8A0D-39AFC9CBDFB4}"/>
              </a:ext>
            </a:extLst>
          </p:cNvPr>
          <p:cNvSpPr>
            <a:spLocks noGrp="1"/>
          </p:cNvSpPr>
          <p:nvPr>
            <p:ph idx="1"/>
          </p:nvPr>
        </p:nvSpPr>
        <p:spPr>
          <a:xfrm>
            <a:off x="2589212" y="2133599"/>
            <a:ext cx="8915400" cy="4293833"/>
          </a:xfrm>
        </p:spPr>
        <p:txBody>
          <a:bodyPr>
            <a:normAutofit/>
          </a:bodyPr>
          <a:lstStyle/>
          <a:p>
            <a:pPr marL="0" indent="0">
              <a:buNone/>
            </a:pPr>
            <a:r>
              <a:rPr lang="en-CA"/>
              <a:t>Why mindfulness is a super power?</a:t>
            </a:r>
          </a:p>
          <a:p>
            <a:pPr marL="0" indent="0">
              <a:buNone/>
            </a:pPr>
            <a:r>
              <a:rPr lang="en-CA">
                <a:hlinkClick r:id="rId2"/>
              </a:rPr>
              <a:t>https://www.youtube.com/watch?v=w6T02g5hnT4</a:t>
            </a:r>
            <a:endParaRPr lang="en-CA"/>
          </a:p>
          <a:p>
            <a:pPr marL="0" indent="0">
              <a:buNone/>
            </a:pPr>
            <a:r>
              <a:rPr lang="en-CA"/>
              <a:t>The scientific power of meditation</a:t>
            </a:r>
          </a:p>
          <a:p>
            <a:pPr marL="0" indent="0">
              <a:buNone/>
            </a:pPr>
            <a:r>
              <a:rPr lang="en-CA">
                <a:hlinkClick r:id="rId3"/>
              </a:rPr>
              <a:t>https://www.youtube.com/watch?v=Aw71zanwMnY</a:t>
            </a:r>
            <a:endParaRPr lang="en-CA"/>
          </a:p>
          <a:p>
            <a:pPr marL="0" indent="0">
              <a:buNone/>
            </a:pPr>
            <a:endParaRPr lang="en-CA"/>
          </a:p>
          <a:p>
            <a:pPr marL="0" indent="0" algn="ctr">
              <a:buNone/>
            </a:pPr>
            <a:r>
              <a:rPr lang="en-CA"/>
              <a:t>Tips</a:t>
            </a:r>
          </a:p>
          <a:p>
            <a:pPr marL="514350" indent="-514350">
              <a:buAutoNum type="arabicPeriod"/>
            </a:pPr>
            <a:r>
              <a:rPr lang="en-CA"/>
              <a:t>You can do it wrong – no judging!</a:t>
            </a:r>
          </a:p>
          <a:p>
            <a:pPr marL="514350" indent="-514350">
              <a:buAutoNum type="arabicPeriod"/>
            </a:pPr>
            <a:r>
              <a:rPr lang="en-CA"/>
              <a:t>Any posture or place works.</a:t>
            </a:r>
          </a:p>
          <a:p>
            <a:pPr marL="514350" indent="-514350">
              <a:buAutoNum type="arabicPeriod"/>
            </a:pPr>
            <a:r>
              <a:rPr lang="en-CA"/>
              <a:t>Just notice the here and now.</a:t>
            </a:r>
          </a:p>
          <a:p>
            <a:pPr marL="514350" indent="-514350">
              <a:buAutoNum type="arabicPeriod"/>
            </a:pPr>
            <a:r>
              <a:rPr lang="en-CA"/>
              <a:t>Build in when living is easy, so you can recall in times of stress.</a:t>
            </a:r>
          </a:p>
        </p:txBody>
      </p:sp>
      <p:pic>
        <p:nvPicPr>
          <p:cNvPr id="7170" name="Picture 2" descr="Image result for mindfulness">
            <a:extLst>
              <a:ext uri="{FF2B5EF4-FFF2-40B4-BE49-F238E27FC236}">
                <a16:creationId xmlns:a16="http://schemas.microsoft.com/office/drawing/2014/main" id="{E95BD524-6907-43F8-B017-A6DC546B7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639" y="412067"/>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6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473B-77D8-4AFF-A830-39544D83566D}"/>
              </a:ext>
            </a:extLst>
          </p:cNvPr>
          <p:cNvSpPr>
            <a:spLocks noGrp="1"/>
          </p:cNvSpPr>
          <p:nvPr>
            <p:ph type="title"/>
          </p:nvPr>
        </p:nvSpPr>
        <p:spPr/>
        <p:txBody>
          <a:bodyPr/>
          <a:lstStyle/>
          <a:p>
            <a:r>
              <a:rPr lang="en-CA"/>
              <a:t>PROGRESSIVE BODY RELAXATION</a:t>
            </a:r>
          </a:p>
        </p:txBody>
      </p:sp>
      <p:sp>
        <p:nvSpPr>
          <p:cNvPr id="3" name="Content Placeholder 2">
            <a:extLst>
              <a:ext uri="{FF2B5EF4-FFF2-40B4-BE49-F238E27FC236}">
                <a16:creationId xmlns:a16="http://schemas.microsoft.com/office/drawing/2014/main" id="{7182B58A-E29A-453F-8ED5-5F6974BC3A18}"/>
              </a:ext>
            </a:extLst>
          </p:cNvPr>
          <p:cNvSpPr>
            <a:spLocks noGrp="1"/>
          </p:cNvSpPr>
          <p:nvPr>
            <p:ph idx="1"/>
          </p:nvPr>
        </p:nvSpPr>
        <p:spPr/>
        <p:txBody>
          <a:bodyPr vert="horz" lIns="91440" tIns="45720" rIns="91440" bIns="45720" rtlCol="0" anchor="t">
            <a:normAutofit/>
          </a:bodyPr>
          <a:lstStyle/>
          <a:p>
            <a:pPr marL="0" indent="0">
              <a:buNone/>
            </a:pPr>
            <a:endParaRPr lang="en-CA"/>
          </a:p>
          <a:p>
            <a:pPr marL="0" indent="0">
              <a:buNone/>
            </a:pPr>
            <a:endParaRPr lang="en-CA"/>
          </a:p>
          <a:p>
            <a:pPr marL="0" indent="0">
              <a:buNone/>
            </a:pPr>
            <a:endParaRPr lang="en-CA"/>
          </a:p>
        </p:txBody>
      </p:sp>
      <p:pic>
        <p:nvPicPr>
          <p:cNvPr id="8194" name="Picture 2" descr="Image result for take a breath">
            <a:extLst>
              <a:ext uri="{FF2B5EF4-FFF2-40B4-BE49-F238E27FC236}">
                <a16:creationId xmlns:a16="http://schemas.microsoft.com/office/drawing/2014/main" id="{2405A074-AAE3-4098-9497-E238053A4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145" y="2220850"/>
            <a:ext cx="3986734" cy="2652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128AA6-1B81-4B17-8741-22EAC606F646}"/>
              </a:ext>
            </a:extLst>
          </p:cNvPr>
          <p:cNvSpPr txBox="1"/>
          <p:nvPr/>
        </p:nvSpPr>
        <p:spPr>
          <a:xfrm>
            <a:off x="540589" y="2970362"/>
            <a:ext cx="59637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https://www.youtube.com/watch?v=8Xp2UzG7UYY</a:t>
            </a:r>
            <a:endParaRPr lang="en-US"/>
          </a:p>
          <a:p>
            <a:endParaRPr lang="en-US"/>
          </a:p>
          <a:p>
            <a:endParaRPr lang="en-US"/>
          </a:p>
          <a:p>
            <a:r>
              <a:rPr lang="en-US"/>
              <a:t>Click on the link and try one example of mindfulness</a:t>
            </a:r>
          </a:p>
        </p:txBody>
      </p:sp>
    </p:spTree>
    <p:extLst>
      <p:ext uri="{BB962C8B-B14F-4D97-AF65-F5344CB8AC3E}">
        <p14:creationId xmlns:p14="http://schemas.microsoft.com/office/powerpoint/2010/main" val="3831381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E60D-4B78-44DD-A47B-378E28FC5C77}"/>
              </a:ext>
            </a:extLst>
          </p:cNvPr>
          <p:cNvSpPr>
            <a:spLocks noGrp="1"/>
          </p:cNvSpPr>
          <p:nvPr>
            <p:ph type="title"/>
          </p:nvPr>
        </p:nvSpPr>
        <p:spPr>
          <a:xfrm>
            <a:off x="2353227" y="517578"/>
            <a:ext cx="8911687" cy="1280890"/>
          </a:xfrm>
        </p:spPr>
        <p:txBody>
          <a:bodyPr/>
          <a:lstStyle/>
          <a:p>
            <a:r>
              <a:rPr lang="en-CA"/>
              <a:t>The Negativity Bias</a:t>
            </a:r>
          </a:p>
        </p:txBody>
      </p:sp>
      <p:sp>
        <p:nvSpPr>
          <p:cNvPr id="3" name="TextBox 2">
            <a:extLst>
              <a:ext uri="{FF2B5EF4-FFF2-40B4-BE49-F238E27FC236}">
                <a16:creationId xmlns:a16="http://schemas.microsoft.com/office/drawing/2014/main" id="{94EBA6C7-8505-4319-9258-617672588335}"/>
              </a:ext>
            </a:extLst>
          </p:cNvPr>
          <p:cNvSpPr txBox="1"/>
          <p:nvPr/>
        </p:nvSpPr>
        <p:spPr>
          <a:xfrm>
            <a:off x="674702" y="2086252"/>
            <a:ext cx="9774315" cy="4524315"/>
          </a:xfrm>
          <a:prstGeom prst="rect">
            <a:avLst/>
          </a:prstGeom>
          <a:noFill/>
        </p:spPr>
        <p:txBody>
          <a:bodyPr wrap="square" rtlCol="0">
            <a:spAutoFit/>
          </a:bodyPr>
          <a:lstStyle/>
          <a:p>
            <a:pPr algn="ctr"/>
            <a:r>
              <a:rPr lang="en-CA"/>
              <a:t>“Your brain is like Velcro for negative experiences, </a:t>
            </a:r>
          </a:p>
          <a:p>
            <a:pPr algn="ctr"/>
            <a:r>
              <a:rPr lang="en-CA"/>
              <a:t>but like Teflon for positive experiences”</a:t>
            </a: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r>
              <a:rPr lang="en-CA"/>
              <a:t>Grey Experiment</a:t>
            </a: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algn="ctr"/>
            <a:r>
              <a:rPr lang="en-CA" b="1"/>
              <a:t>Gratitude Mindfulness</a:t>
            </a:r>
          </a:p>
          <a:p>
            <a:pPr marL="285750" indent="-285750">
              <a:buFont typeface="Arial" panose="020B0604020202020204" pitchFamily="34" charset="0"/>
              <a:buChar char="•"/>
            </a:pPr>
            <a:endParaRPr lang="en-CA"/>
          </a:p>
          <a:p>
            <a:pPr marL="342900" indent="-342900">
              <a:buFont typeface="Arial" panose="020B0604020202020204" pitchFamily="34" charset="0"/>
              <a:buChar char="•"/>
            </a:pPr>
            <a:r>
              <a:rPr lang="en-CA"/>
              <a:t>Notice 3 things that you feel grateful for, feel good about, going well.  </a:t>
            </a:r>
          </a:p>
          <a:p>
            <a:r>
              <a:rPr lang="en-CA"/>
              <a:t>    Can be a person, location, activity, quality, object, pet or food.</a:t>
            </a:r>
          </a:p>
          <a:p>
            <a:pPr marL="285750" indent="-285750">
              <a:buFont typeface="Arial" panose="020B0604020202020204" pitchFamily="34" charset="0"/>
              <a:buChar char="•"/>
            </a:pPr>
            <a:r>
              <a:rPr lang="en-CA"/>
              <a:t>Stay with it.  Notice it. Savour it.</a:t>
            </a:r>
          </a:p>
          <a:p>
            <a:pPr marL="285750" indent="-285750">
              <a:buFont typeface="Arial" panose="020B0604020202020204" pitchFamily="34" charset="0"/>
              <a:buChar char="•"/>
            </a:pPr>
            <a:r>
              <a:rPr lang="en-CA"/>
              <a:t>Daily practise.  Set an intention to notice the good “stuff” in life.</a:t>
            </a:r>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a:p>
            <a:pPr marL="285750" indent="-285750">
              <a:buFont typeface="Arial" panose="020B0604020202020204" pitchFamily="34" charset="0"/>
              <a:buChar char="•"/>
            </a:pPr>
            <a:endParaRPr lang="en-CA"/>
          </a:p>
        </p:txBody>
      </p:sp>
      <p:pic>
        <p:nvPicPr>
          <p:cNvPr id="9218" name="Picture 2" descr="Image result for negativity bias">
            <a:extLst>
              <a:ext uri="{FF2B5EF4-FFF2-40B4-BE49-F238E27FC236}">
                <a16:creationId xmlns:a16="http://schemas.microsoft.com/office/drawing/2014/main" id="{928B28E2-32F7-47CD-B274-0A050522F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624" y="1050238"/>
            <a:ext cx="2794987" cy="280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99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52C451B-20A7-4CA5-9F42-C6B7F8E9C6A2}"/>
              </a:ext>
            </a:extLst>
          </p:cNvPr>
          <p:cNvPicPr>
            <a:picLocks noChangeAspect="1"/>
          </p:cNvPicPr>
          <p:nvPr/>
        </p:nvPicPr>
        <p:blipFill>
          <a:blip r:embed="rId2"/>
          <a:stretch>
            <a:fillRect/>
          </a:stretch>
        </p:blipFill>
        <p:spPr>
          <a:xfrm>
            <a:off x="3502325" y="130834"/>
            <a:ext cx="5834331" cy="5201728"/>
          </a:xfrm>
          <a:prstGeom prst="rect">
            <a:avLst/>
          </a:prstGeom>
        </p:spPr>
      </p:pic>
      <p:sp>
        <p:nvSpPr>
          <p:cNvPr id="4" name="TextBox 3">
            <a:extLst>
              <a:ext uri="{FF2B5EF4-FFF2-40B4-BE49-F238E27FC236}">
                <a16:creationId xmlns:a16="http://schemas.microsoft.com/office/drawing/2014/main" id="{7E24B1D4-5DCB-411B-8221-C630A611619F}"/>
              </a:ext>
            </a:extLst>
          </p:cNvPr>
          <p:cNvSpPr txBox="1"/>
          <p:nvPr/>
        </p:nvSpPr>
        <p:spPr>
          <a:xfrm>
            <a:off x="4263426" y="5988709"/>
            <a:ext cx="5244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Focus on what you can control</a:t>
            </a:r>
          </a:p>
        </p:txBody>
      </p:sp>
    </p:spTree>
    <p:extLst>
      <p:ext uri="{BB962C8B-B14F-4D97-AF65-F5344CB8AC3E}">
        <p14:creationId xmlns:p14="http://schemas.microsoft.com/office/powerpoint/2010/main" val="118540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89F1-2118-4168-8613-73CC2AFAEACC}"/>
              </a:ext>
            </a:extLst>
          </p:cNvPr>
          <p:cNvSpPr>
            <a:spLocks noGrp="1"/>
          </p:cNvSpPr>
          <p:nvPr>
            <p:ph idx="1"/>
          </p:nvPr>
        </p:nvSpPr>
        <p:spPr/>
        <p:txBody>
          <a:bodyPr vert="horz" lIns="91440" tIns="45720" rIns="91440" bIns="45720" rtlCol="0" anchor="t">
            <a:normAutofit/>
          </a:bodyPr>
          <a:lstStyle/>
          <a:p>
            <a:r>
              <a:rPr lang="en-CA"/>
              <a:t>Notice it.</a:t>
            </a:r>
            <a:endParaRPr lang="en-US"/>
          </a:p>
          <a:p>
            <a:r>
              <a:rPr lang="en-CA"/>
              <a:t>Is it realistic?</a:t>
            </a:r>
          </a:p>
          <a:p>
            <a:r>
              <a:rPr lang="en-CA"/>
              <a:t>Is it kind?</a:t>
            </a:r>
          </a:p>
          <a:p>
            <a:r>
              <a:rPr lang="en-CA"/>
              <a:t>Is it helpful?</a:t>
            </a:r>
          </a:p>
          <a:p>
            <a:r>
              <a:rPr lang="en-CA"/>
              <a:t>Get evidence.</a:t>
            </a:r>
          </a:p>
          <a:p>
            <a:r>
              <a:rPr lang="en-CA"/>
              <a:t>Replace thinking.</a:t>
            </a:r>
          </a:p>
        </p:txBody>
      </p:sp>
      <p:pic>
        <p:nvPicPr>
          <p:cNvPr id="10242" name="Picture 2" descr="Image result for challenge your thinking">
            <a:extLst>
              <a:ext uri="{FF2B5EF4-FFF2-40B4-BE49-F238E27FC236}">
                <a16:creationId xmlns:a16="http://schemas.microsoft.com/office/drawing/2014/main" id="{7AB0B353-7243-4422-85D0-E3E299E4D3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215" y="4808838"/>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21EF2C3-A7BB-4B33-9E89-459DE831A416}"/>
              </a:ext>
            </a:extLst>
          </p:cNvPr>
          <p:cNvSpPr txBox="1">
            <a:spLocks/>
          </p:cNvSpPr>
          <p:nvPr/>
        </p:nvSpPr>
        <p:spPr>
          <a:xfrm>
            <a:off x="3862431" y="829857"/>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Challenge Thoughts</a:t>
            </a:r>
          </a:p>
        </p:txBody>
      </p:sp>
      <p:pic>
        <p:nvPicPr>
          <p:cNvPr id="9" name="Picture 4" descr="Image result for challenge negative thinking">
            <a:extLst>
              <a:ext uri="{FF2B5EF4-FFF2-40B4-BE49-F238E27FC236}">
                <a16:creationId xmlns:a16="http://schemas.microsoft.com/office/drawing/2014/main" id="{F5DFAC8B-044C-4935-82E5-94AF3B706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912" y="2110747"/>
            <a:ext cx="3909932" cy="203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1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0444-21BA-425D-8368-7CA82E6D72AF}"/>
              </a:ext>
            </a:extLst>
          </p:cNvPr>
          <p:cNvSpPr>
            <a:spLocks noGrp="1"/>
          </p:cNvSpPr>
          <p:nvPr>
            <p:ph type="title"/>
          </p:nvPr>
        </p:nvSpPr>
        <p:spPr/>
        <p:txBody>
          <a:bodyPr/>
          <a:lstStyle/>
          <a:p>
            <a:r>
              <a:rPr lang="en-US"/>
              <a:t>Practice Positive Affirmations</a:t>
            </a:r>
          </a:p>
        </p:txBody>
      </p:sp>
      <p:sp>
        <p:nvSpPr>
          <p:cNvPr id="3" name="Content Placeholder 2">
            <a:extLst>
              <a:ext uri="{FF2B5EF4-FFF2-40B4-BE49-F238E27FC236}">
                <a16:creationId xmlns:a16="http://schemas.microsoft.com/office/drawing/2014/main" id="{3DE3D3A0-98CC-4EBB-9595-E6E2248549B1}"/>
              </a:ext>
            </a:extLst>
          </p:cNvPr>
          <p:cNvSpPr>
            <a:spLocks noGrp="1"/>
          </p:cNvSpPr>
          <p:nvPr>
            <p:ph idx="1"/>
          </p:nvPr>
        </p:nvSpPr>
        <p:spPr>
          <a:xfrm>
            <a:off x="2287288" y="2133600"/>
            <a:ext cx="4429664" cy="3777622"/>
          </a:xfrm>
        </p:spPr>
        <p:txBody>
          <a:bodyPr vert="horz" lIns="91440" tIns="45720" rIns="91440" bIns="45720" rtlCol="0" anchor="t">
            <a:normAutofit/>
          </a:bodyPr>
          <a:lstStyle/>
          <a:p>
            <a:pPr marL="0" indent="0">
              <a:buNone/>
            </a:pPr>
            <a:r>
              <a:rPr lang="en-US"/>
              <a:t>Think of a saying or a mantra that you can repeat to yourself in times of high stress.</a:t>
            </a:r>
          </a:p>
          <a:p>
            <a:pPr marL="0" indent="0">
              <a:buNone/>
            </a:pPr>
            <a:endParaRPr lang="en-US"/>
          </a:p>
          <a:p>
            <a:pPr marL="0" indent="0">
              <a:buNone/>
            </a:pPr>
            <a:r>
              <a:rPr lang="en-US"/>
              <a:t>Some examples:</a:t>
            </a:r>
          </a:p>
          <a:p>
            <a:pPr marL="0" indent="0">
              <a:buNone/>
            </a:pPr>
            <a:r>
              <a:rPr lang="en-US"/>
              <a:t>One day at a time</a:t>
            </a:r>
          </a:p>
          <a:p>
            <a:pPr marL="0" indent="0">
              <a:buNone/>
            </a:pPr>
            <a:r>
              <a:rPr lang="en-US"/>
              <a:t>This too shall pass</a:t>
            </a:r>
          </a:p>
          <a:p>
            <a:pPr marL="0" indent="0">
              <a:buNone/>
            </a:pPr>
            <a:r>
              <a:rPr lang="en-US"/>
              <a:t>Ive got this</a:t>
            </a:r>
          </a:p>
          <a:p>
            <a:pPr marL="0" indent="0">
              <a:buNone/>
            </a:pPr>
            <a:endParaRPr lang="en-US"/>
          </a:p>
        </p:txBody>
      </p:sp>
      <p:pic>
        <p:nvPicPr>
          <p:cNvPr id="4" name="Picture 4" descr="A picture containing fish, swimming, underwater, water&#10;&#10;Description automatically generated">
            <a:extLst>
              <a:ext uri="{FF2B5EF4-FFF2-40B4-BE49-F238E27FC236}">
                <a16:creationId xmlns:a16="http://schemas.microsoft.com/office/drawing/2014/main" id="{5C2A073E-3985-4476-9C5B-33F96A797B0B}"/>
              </a:ext>
            </a:extLst>
          </p:cNvPr>
          <p:cNvPicPr>
            <a:picLocks noChangeAspect="1"/>
          </p:cNvPicPr>
          <p:nvPr/>
        </p:nvPicPr>
        <p:blipFill>
          <a:blip r:embed="rId2"/>
          <a:stretch>
            <a:fillRect/>
          </a:stretch>
        </p:blipFill>
        <p:spPr>
          <a:xfrm>
            <a:off x="6938513" y="2426985"/>
            <a:ext cx="5086709" cy="2651009"/>
          </a:xfrm>
          <a:prstGeom prst="rect">
            <a:avLst/>
          </a:prstGeom>
        </p:spPr>
      </p:pic>
    </p:spTree>
    <p:extLst>
      <p:ext uri="{BB962C8B-B14F-4D97-AF65-F5344CB8AC3E}">
        <p14:creationId xmlns:p14="http://schemas.microsoft.com/office/powerpoint/2010/main" val="154395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1A92-431A-48C6-968C-66A73DF096A8}"/>
              </a:ext>
            </a:extLst>
          </p:cNvPr>
          <p:cNvSpPr>
            <a:spLocks noGrp="1"/>
          </p:cNvSpPr>
          <p:nvPr>
            <p:ph type="title"/>
          </p:nvPr>
        </p:nvSpPr>
        <p:spPr/>
        <p:txBody>
          <a:bodyPr/>
          <a:lstStyle/>
          <a:p>
            <a:r>
              <a:rPr lang="en-CA"/>
              <a:t>Fewer Things, Better by Angela Watson</a:t>
            </a:r>
          </a:p>
        </p:txBody>
      </p:sp>
      <p:pic>
        <p:nvPicPr>
          <p:cNvPr id="2050" name="Picture 2" descr="Image result for fewer things better angela watson">
            <a:extLst>
              <a:ext uri="{FF2B5EF4-FFF2-40B4-BE49-F238E27FC236}">
                <a16:creationId xmlns:a16="http://schemas.microsoft.com/office/drawing/2014/main" id="{95E35032-6543-40EA-8CF6-9E0191E9CF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8780" y="1593739"/>
            <a:ext cx="2403597" cy="3606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D1D009-972F-456C-8894-FAFA86B4246A}"/>
              </a:ext>
            </a:extLst>
          </p:cNvPr>
          <p:cNvSpPr txBox="1"/>
          <p:nvPr/>
        </p:nvSpPr>
        <p:spPr>
          <a:xfrm>
            <a:off x="2840966" y="5773947"/>
            <a:ext cx="68407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Great book written by a teacher for teachers.. Counselling department has a copy you can borrow.</a:t>
            </a:r>
          </a:p>
        </p:txBody>
      </p:sp>
    </p:spTree>
    <p:extLst>
      <p:ext uri="{BB962C8B-B14F-4D97-AF65-F5344CB8AC3E}">
        <p14:creationId xmlns:p14="http://schemas.microsoft.com/office/powerpoint/2010/main" val="392136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0A23-53F9-4B63-83B2-93C2E08130A7}"/>
              </a:ext>
            </a:extLst>
          </p:cNvPr>
          <p:cNvSpPr>
            <a:spLocks noGrp="1"/>
          </p:cNvSpPr>
          <p:nvPr>
            <p:ph type="title"/>
          </p:nvPr>
        </p:nvSpPr>
        <p:spPr>
          <a:xfrm>
            <a:off x="1838861" y="975263"/>
            <a:ext cx="8911687" cy="1280890"/>
          </a:xfrm>
        </p:spPr>
        <p:txBody>
          <a:bodyPr/>
          <a:lstStyle/>
          <a:p>
            <a:pPr algn="ctr"/>
            <a:r>
              <a:rPr lang="en-CA"/>
              <a:t>What have you done this month to bring balance to your life?</a:t>
            </a:r>
            <a:endParaRPr lang="en-US"/>
          </a:p>
        </p:txBody>
      </p:sp>
      <p:pic>
        <p:nvPicPr>
          <p:cNvPr id="1026" name="Picture 2" descr="Image result for balancing life images">
            <a:extLst>
              <a:ext uri="{FF2B5EF4-FFF2-40B4-BE49-F238E27FC236}">
                <a16:creationId xmlns:a16="http://schemas.microsoft.com/office/drawing/2014/main" id="{5328DC02-0B0D-4703-B1AE-5E2E4B4D0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593" y="2946622"/>
            <a:ext cx="3099816" cy="309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86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867043-E21F-4E5D-8DCA-6B48000EA5C8}"/>
              </a:ext>
            </a:extLst>
          </p:cNvPr>
          <p:cNvSpPr txBox="1"/>
          <p:nvPr/>
        </p:nvSpPr>
        <p:spPr>
          <a:xfrm>
            <a:off x="3991155" y="2093344"/>
            <a:ext cx="525923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Be kind to yourself and  seek help if your stress is overwhelming.</a:t>
            </a:r>
          </a:p>
        </p:txBody>
      </p:sp>
      <p:sp>
        <p:nvSpPr>
          <p:cNvPr id="3" name="TextBox 2">
            <a:extLst>
              <a:ext uri="{FF2B5EF4-FFF2-40B4-BE49-F238E27FC236}">
                <a16:creationId xmlns:a16="http://schemas.microsoft.com/office/drawing/2014/main" id="{B08191D1-801C-41CE-BA5F-8BB890A8B509}"/>
              </a:ext>
            </a:extLst>
          </p:cNvPr>
          <p:cNvSpPr txBox="1"/>
          <p:nvPr/>
        </p:nvSpPr>
        <p:spPr>
          <a:xfrm>
            <a:off x="7786778" y="5587042"/>
            <a:ext cx="428157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Check out this link to bctf resources:</a:t>
            </a:r>
          </a:p>
          <a:p>
            <a:endParaRPr lang="en-US"/>
          </a:p>
          <a:p>
            <a:r>
              <a:rPr lang="en-US">
                <a:ea typeface="+mn-lt"/>
                <a:cs typeface="+mn-lt"/>
                <a:hlinkClick r:id="rId2"/>
              </a:rPr>
              <a:t>https://bctf.ca/wellness/</a:t>
            </a:r>
            <a:endParaRPr lang="en-US">
              <a:ea typeface="+mn-lt"/>
              <a:cs typeface="+mn-lt"/>
            </a:endParaRPr>
          </a:p>
          <a:p>
            <a:endParaRPr lang="en-US"/>
          </a:p>
        </p:txBody>
      </p:sp>
    </p:spTree>
    <p:extLst>
      <p:ext uri="{BB962C8B-B14F-4D97-AF65-F5344CB8AC3E}">
        <p14:creationId xmlns:p14="http://schemas.microsoft.com/office/powerpoint/2010/main" val="23807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B029-7F19-4756-B640-BD86698299AF}"/>
              </a:ext>
            </a:extLst>
          </p:cNvPr>
          <p:cNvSpPr>
            <a:spLocks noGrp="1"/>
          </p:cNvSpPr>
          <p:nvPr>
            <p:ph type="title"/>
          </p:nvPr>
        </p:nvSpPr>
        <p:spPr/>
        <p:txBody>
          <a:bodyPr/>
          <a:lstStyle/>
          <a:p>
            <a:r>
              <a:rPr lang="en-CA"/>
              <a:t>Types of Stress</a:t>
            </a:r>
          </a:p>
        </p:txBody>
      </p:sp>
      <p:graphicFrame>
        <p:nvGraphicFramePr>
          <p:cNvPr id="3" name="Table 2">
            <a:extLst>
              <a:ext uri="{FF2B5EF4-FFF2-40B4-BE49-F238E27FC236}">
                <a16:creationId xmlns:a16="http://schemas.microsoft.com/office/drawing/2014/main" id="{15133807-595E-4341-A2F5-8708F343683D}"/>
              </a:ext>
            </a:extLst>
          </p:cNvPr>
          <p:cNvGraphicFramePr>
            <a:graphicFrameLocks noGrp="1"/>
          </p:cNvGraphicFramePr>
          <p:nvPr>
            <p:extLst>
              <p:ext uri="{D42A27DB-BD31-4B8C-83A1-F6EECF244321}">
                <p14:modId xmlns:p14="http://schemas.microsoft.com/office/powerpoint/2010/main" val="411957224"/>
              </p:ext>
            </p:extLst>
          </p:nvPr>
        </p:nvGraphicFramePr>
        <p:xfrm>
          <a:off x="1477392" y="2056444"/>
          <a:ext cx="10363200" cy="3063240"/>
        </p:xfrm>
        <a:graphic>
          <a:graphicData uri="http://schemas.openxmlformats.org/drawingml/2006/table">
            <a:tbl>
              <a:tblPr/>
              <a:tblGrid>
                <a:gridCol w="2597458">
                  <a:extLst>
                    <a:ext uri="{9D8B030D-6E8A-4147-A177-3AD203B41FA5}">
                      <a16:colId xmlns:a16="http://schemas.microsoft.com/office/drawing/2014/main" val="2695155469"/>
                    </a:ext>
                  </a:extLst>
                </a:gridCol>
                <a:gridCol w="2584142">
                  <a:extLst>
                    <a:ext uri="{9D8B030D-6E8A-4147-A177-3AD203B41FA5}">
                      <a16:colId xmlns:a16="http://schemas.microsoft.com/office/drawing/2014/main" val="2951783354"/>
                    </a:ext>
                  </a:extLst>
                </a:gridCol>
                <a:gridCol w="2590800">
                  <a:extLst>
                    <a:ext uri="{9D8B030D-6E8A-4147-A177-3AD203B41FA5}">
                      <a16:colId xmlns:a16="http://schemas.microsoft.com/office/drawing/2014/main" val="3000311176"/>
                    </a:ext>
                  </a:extLst>
                </a:gridCol>
                <a:gridCol w="2590800">
                  <a:extLst>
                    <a:ext uri="{9D8B030D-6E8A-4147-A177-3AD203B41FA5}">
                      <a16:colId xmlns:a16="http://schemas.microsoft.com/office/drawing/2014/main" val="234181974"/>
                    </a:ext>
                  </a:extLst>
                </a:gridCol>
              </a:tblGrid>
              <a:tr h="363015">
                <a:tc>
                  <a:txBody>
                    <a:bodyPr/>
                    <a:lstStyle/>
                    <a:p>
                      <a:pPr algn="ctr"/>
                      <a:r>
                        <a:rPr lang="en-CA" b="1" u="none" strike="noStrike">
                          <a:solidFill>
                            <a:srgbClr val="3A7BA6"/>
                          </a:solidFill>
                          <a:effectLst/>
                          <a:hlinkClick r:id="rId2"/>
                        </a:rPr>
                        <a:t>Day-to-Day</a:t>
                      </a:r>
                      <a:endParaRPr lang="en-CA">
                        <a:solidFill>
                          <a:srgbClr val="FFFFFF"/>
                        </a:solidFill>
                        <a:effectLst/>
                      </a:endParaRPr>
                    </a:p>
                  </a:txBody>
                  <a:tcPr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D1D1D1"/>
                    </a:solidFill>
                  </a:tcPr>
                </a:tc>
                <a:tc>
                  <a:txBody>
                    <a:bodyPr/>
                    <a:lstStyle/>
                    <a:p>
                      <a:pPr algn="ctr"/>
                      <a:r>
                        <a:rPr lang="en-CA" b="1" u="none" strike="noStrike">
                          <a:solidFill>
                            <a:srgbClr val="3A7BA6"/>
                          </a:solidFill>
                          <a:effectLst/>
                          <a:hlinkClick r:id="rId2"/>
                        </a:rPr>
                        <a:t>Cumulative/Distress</a:t>
                      </a:r>
                      <a:endParaRPr lang="en-CA">
                        <a:solidFill>
                          <a:srgbClr val="FFFFFF"/>
                        </a:solidFill>
                        <a:effectLst/>
                      </a:endParaRPr>
                    </a:p>
                  </a:txBody>
                  <a:tcPr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D1D1D1"/>
                    </a:solidFill>
                  </a:tcPr>
                </a:tc>
                <a:tc>
                  <a:txBody>
                    <a:bodyPr/>
                    <a:lstStyle/>
                    <a:p>
                      <a:pPr algn="ctr"/>
                      <a:r>
                        <a:rPr lang="en-CA" b="1" u="none" strike="noStrike">
                          <a:solidFill>
                            <a:srgbClr val="3A7BA6"/>
                          </a:solidFill>
                          <a:effectLst/>
                          <a:hlinkClick r:id="rId2"/>
                        </a:rPr>
                        <a:t>Extreme/Traumatic</a:t>
                      </a:r>
                      <a:endParaRPr lang="en-CA">
                        <a:solidFill>
                          <a:srgbClr val="FFFFFF"/>
                        </a:solidFill>
                        <a:effectLst/>
                      </a:endParaRPr>
                    </a:p>
                  </a:txBody>
                  <a:tcPr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D1D1D1"/>
                    </a:solidFill>
                  </a:tcPr>
                </a:tc>
                <a:tc>
                  <a:txBody>
                    <a:bodyPr/>
                    <a:lstStyle/>
                    <a:p>
                      <a:pPr algn="ctr"/>
                      <a:r>
                        <a:rPr lang="en-CA" b="1" u="none" strike="noStrike">
                          <a:solidFill>
                            <a:srgbClr val="3A7BA6"/>
                          </a:solidFill>
                          <a:effectLst/>
                          <a:hlinkClick r:id="rId2"/>
                        </a:rPr>
                        <a:t>Vicarious/Secondary</a:t>
                      </a:r>
                      <a:endParaRPr lang="en-CA">
                        <a:solidFill>
                          <a:srgbClr val="FFFFFF"/>
                        </a:solidFill>
                        <a:effectLst/>
                      </a:endParaRPr>
                    </a:p>
                  </a:txBody>
                  <a:tcPr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D1D1D1"/>
                    </a:solidFill>
                  </a:tcPr>
                </a:tc>
                <a:extLst>
                  <a:ext uri="{0D108BD9-81ED-4DB2-BD59-A6C34878D82A}">
                    <a16:rowId xmlns:a16="http://schemas.microsoft.com/office/drawing/2014/main" val="4221963002"/>
                  </a:ext>
                </a:extLst>
              </a:tr>
              <a:tr h="2404975">
                <a:tc>
                  <a:txBody>
                    <a:bodyPr/>
                    <a:lstStyle/>
                    <a:p>
                      <a:pPr algn="l">
                        <a:buFont typeface="Arial" panose="020B0604020202020204" pitchFamily="34" charset="0"/>
                        <a:buChar char="•"/>
                      </a:pPr>
                      <a:r>
                        <a:rPr lang="en-US" b="0">
                          <a:solidFill>
                            <a:srgbClr val="474747"/>
                          </a:solidFill>
                          <a:effectLst/>
                        </a:rPr>
                        <a:t>Getting to school on time</a:t>
                      </a:r>
                    </a:p>
                    <a:p>
                      <a:pPr algn="l">
                        <a:buFont typeface="Arial" panose="020B0604020202020204" pitchFamily="34" charset="0"/>
                        <a:buChar char="•"/>
                      </a:pPr>
                      <a:r>
                        <a:rPr lang="en-US" b="0">
                          <a:solidFill>
                            <a:srgbClr val="474747"/>
                          </a:solidFill>
                          <a:effectLst/>
                        </a:rPr>
                        <a:t>Bad weather</a:t>
                      </a:r>
                    </a:p>
                    <a:p>
                      <a:pPr algn="l">
                        <a:buFont typeface="Arial" panose="020B0604020202020204" pitchFamily="34" charset="0"/>
                        <a:buChar char="•"/>
                      </a:pPr>
                      <a:r>
                        <a:rPr lang="en-US" b="0">
                          <a:solidFill>
                            <a:srgbClr val="474747"/>
                          </a:solidFill>
                          <a:effectLst/>
                        </a:rPr>
                        <a:t>Job interview</a:t>
                      </a:r>
                    </a:p>
                    <a:p>
                      <a:pPr algn="l">
                        <a:buFont typeface="Arial" panose="020B0604020202020204" pitchFamily="34" charset="0"/>
                        <a:buChar char="•"/>
                      </a:pPr>
                      <a:r>
                        <a:rPr lang="en-US" b="0">
                          <a:solidFill>
                            <a:srgbClr val="474747"/>
                          </a:solidFill>
                          <a:effectLst/>
                        </a:rPr>
                        <a:t>Deadline to complete a project</a:t>
                      </a:r>
                    </a:p>
                  </a:txBody>
                  <a:tcPr marL="114300" marR="114300" marT="114300" marB="114300"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en-US" b="0">
                          <a:solidFill>
                            <a:srgbClr val="474747"/>
                          </a:solidFill>
                          <a:effectLst/>
                        </a:rPr>
                        <a:t>Being able to pay rent</a:t>
                      </a:r>
                    </a:p>
                    <a:p>
                      <a:pPr algn="l">
                        <a:buFont typeface="Arial" panose="020B0604020202020204" pitchFamily="34" charset="0"/>
                        <a:buChar char="•"/>
                      </a:pPr>
                      <a:r>
                        <a:rPr lang="en-US" b="0">
                          <a:solidFill>
                            <a:srgbClr val="474747"/>
                          </a:solidFill>
                          <a:effectLst/>
                        </a:rPr>
                        <a:t>Working long hours over a period of time</a:t>
                      </a:r>
                    </a:p>
                    <a:p>
                      <a:pPr algn="l">
                        <a:buFont typeface="Arial" panose="020B0604020202020204" pitchFamily="34" charset="0"/>
                        <a:buChar char="•"/>
                      </a:pPr>
                      <a:r>
                        <a:rPr lang="en-US" b="0">
                          <a:solidFill>
                            <a:srgbClr val="474747"/>
                          </a:solidFill>
                          <a:effectLst/>
                        </a:rPr>
                        <a:t>Hurtful relationships</a:t>
                      </a:r>
                    </a:p>
                  </a:txBody>
                  <a:tcPr marL="114300" marR="114300" marT="114300" marB="114300"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en-US" b="0">
                          <a:solidFill>
                            <a:srgbClr val="474747"/>
                          </a:solidFill>
                          <a:effectLst/>
                        </a:rPr>
                        <a:t>Death of a loved one</a:t>
                      </a:r>
                    </a:p>
                    <a:p>
                      <a:pPr algn="l">
                        <a:buFont typeface="Arial" panose="020B0604020202020204" pitchFamily="34" charset="0"/>
                        <a:buChar char="•"/>
                      </a:pPr>
                      <a:r>
                        <a:rPr lang="en-US" b="0">
                          <a:solidFill>
                            <a:srgbClr val="474747"/>
                          </a:solidFill>
                          <a:effectLst/>
                        </a:rPr>
                        <a:t>Car accident (experienced or witnessed)</a:t>
                      </a:r>
                    </a:p>
                    <a:p>
                      <a:pPr algn="l">
                        <a:buFont typeface="Arial" panose="020B0604020202020204" pitchFamily="34" charset="0"/>
                        <a:buChar char="•"/>
                      </a:pPr>
                      <a:r>
                        <a:rPr lang="en-US" b="0">
                          <a:solidFill>
                            <a:srgbClr val="474747"/>
                          </a:solidFill>
                          <a:effectLst/>
                        </a:rPr>
                        <a:t>Sexual assault</a:t>
                      </a:r>
                    </a:p>
                    <a:p>
                      <a:pPr algn="l">
                        <a:buFont typeface="Arial" panose="020B0604020202020204" pitchFamily="34" charset="0"/>
                        <a:buChar char="•"/>
                      </a:pPr>
                      <a:r>
                        <a:rPr lang="en-US" b="0">
                          <a:solidFill>
                            <a:srgbClr val="474747"/>
                          </a:solidFill>
                          <a:effectLst/>
                        </a:rPr>
                        <a:t>Natural disaster</a:t>
                      </a:r>
                    </a:p>
                  </a:txBody>
                  <a:tcPr marL="114300" marR="114300" marT="114300" marB="114300"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FFFFFF"/>
                    </a:solidFill>
                  </a:tcPr>
                </a:tc>
                <a:tc>
                  <a:txBody>
                    <a:bodyPr/>
                    <a:lstStyle/>
                    <a:p>
                      <a:pPr algn="l">
                        <a:buFont typeface="Arial" panose="020B0604020202020204" pitchFamily="34" charset="0"/>
                        <a:buChar char="•"/>
                      </a:pPr>
                      <a:r>
                        <a:rPr lang="en-US" b="0">
                          <a:solidFill>
                            <a:srgbClr val="474747"/>
                          </a:solidFill>
                          <a:effectLst/>
                        </a:rPr>
                        <a:t>Hearing stories of serious loss</a:t>
                      </a:r>
                    </a:p>
                    <a:p>
                      <a:pPr algn="l">
                        <a:buFont typeface="Arial" panose="020B0604020202020204" pitchFamily="34" charset="0"/>
                        <a:buChar char="•"/>
                      </a:pPr>
                      <a:r>
                        <a:rPr lang="en-US" b="0">
                          <a:solidFill>
                            <a:srgbClr val="474747"/>
                          </a:solidFill>
                          <a:effectLst/>
                        </a:rPr>
                        <a:t>Supporting people who are experiencing traumatic stress</a:t>
                      </a:r>
                    </a:p>
                    <a:p>
                      <a:pPr algn="l">
                        <a:buFont typeface="Arial" panose="020B0604020202020204" pitchFamily="34" charset="0"/>
                        <a:buChar char="•"/>
                      </a:pPr>
                      <a:r>
                        <a:rPr lang="en-US" b="0">
                          <a:solidFill>
                            <a:srgbClr val="474747"/>
                          </a:solidFill>
                          <a:effectLst/>
                        </a:rPr>
                        <a:t>Over exposure to violent or upsetting stories in the media</a:t>
                      </a:r>
                    </a:p>
                  </a:txBody>
                  <a:tcPr marL="114300" marR="114300" marT="114300" marB="114300" anchor="ctr">
                    <a:lnL w="9525" cap="flat" cmpd="sng" algn="ctr">
                      <a:solidFill>
                        <a:srgbClr val="D1D1D1"/>
                      </a:solidFill>
                      <a:prstDash val="solid"/>
                      <a:round/>
                      <a:headEnd type="none" w="med" len="med"/>
                      <a:tailEnd type="none" w="med" len="med"/>
                    </a:lnL>
                    <a:lnR w="9525" cap="flat" cmpd="sng" algn="ctr">
                      <a:solidFill>
                        <a:srgbClr val="D1D1D1"/>
                      </a:solidFill>
                      <a:prstDash val="solid"/>
                      <a:round/>
                      <a:headEnd type="none" w="med" len="med"/>
                      <a:tailEnd type="none" w="med" len="med"/>
                    </a:lnR>
                    <a:lnT w="9525" cap="flat" cmpd="sng" algn="ctr">
                      <a:solidFill>
                        <a:srgbClr val="D1D1D1"/>
                      </a:solidFill>
                      <a:prstDash val="solid"/>
                      <a:round/>
                      <a:headEnd type="none" w="med" len="med"/>
                      <a:tailEnd type="none" w="med" len="med"/>
                    </a:lnT>
                    <a:lnB w="9525" cap="flat" cmpd="sng" algn="ctr">
                      <a:solidFill>
                        <a:srgbClr val="D1D1D1"/>
                      </a:solidFill>
                      <a:prstDash val="solid"/>
                      <a:round/>
                      <a:headEnd type="none" w="med" len="med"/>
                      <a:tailEnd type="none" w="med" len="med"/>
                    </a:lnB>
                    <a:solidFill>
                      <a:srgbClr val="FFFFFF"/>
                    </a:solidFill>
                  </a:tcPr>
                </a:tc>
                <a:extLst>
                  <a:ext uri="{0D108BD9-81ED-4DB2-BD59-A6C34878D82A}">
                    <a16:rowId xmlns:a16="http://schemas.microsoft.com/office/drawing/2014/main" val="2830268897"/>
                  </a:ext>
                </a:extLst>
              </a:tr>
            </a:tbl>
          </a:graphicData>
        </a:graphic>
      </p:graphicFrame>
    </p:spTree>
    <p:extLst>
      <p:ext uri="{BB962C8B-B14F-4D97-AF65-F5344CB8AC3E}">
        <p14:creationId xmlns:p14="http://schemas.microsoft.com/office/powerpoint/2010/main" val="2305172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9690BC-AEE0-4F42-A0DE-90B0A36D7B6E}"/>
              </a:ext>
            </a:extLst>
          </p:cNvPr>
          <p:cNvSpPr txBox="1"/>
          <p:nvPr/>
        </p:nvSpPr>
        <p:spPr>
          <a:xfrm>
            <a:off x="1604514" y="468702"/>
            <a:ext cx="952931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MENTAL HEALTH AND WELLNESS IN THE WORKPLACE </a:t>
            </a:r>
          </a:p>
          <a:p>
            <a:endParaRPr lang="en-US"/>
          </a:p>
          <a:p>
            <a:r>
              <a:rPr lang="en-US"/>
              <a:t>High work demands, stress, lack of resources, bullying, and limited supports in the work environment are some of the factors that can increase the risks of workplace mental health struggles (diagnosed or undiagnosed). Mental health and safety struggles at work are just as important as physical health and safety.</a:t>
            </a:r>
          </a:p>
          <a:p>
            <a:endParaRPr lang="en-US"/>
          </a:p>
          <a:p>
            <a:endParaRPr lang="en-US"/>
          </a:p>
          <a:p>
            <a:endParaRPr lang="en-US"/>
          </a:p>
          <a:p>
            <a:r>
              <a:rPr lang="en-US"/>
              <a:t> “Mental health is knowing and accepting yourself, understanding what makes you happy, building meaningful relationships, coping with problems of day-to-day living and maintaining a sense of </a:t>
            </a:r>
            <a:r>
              <a:rPr lang="en-US" err="1"/>
              <a:t>humour</a:t>
            </a:r>
            <a:r>
              <a:rPr lang="en-US"/>
              <a:t>.” (CMHA, 2019)</a:t>
            </a:r>
          </a:p>
        </p:txBody>
      </p:sp>
      <p:sp>
        <p:nvSpPr>
          <p:cNvPr id="3" name="TextBox 2">
            <a:extLst>
              <a:ext uri="{FF2B5EF4-FFF2-40B4-BE49-F238E27FC236}">
                <a16:creationId xmlns:a16="http://schemas.microsoft.com/office/drawing/2014/main" id="{09AA6A6D-CC5A-4BF4-8A79-B2C2E5F75ADA}"/>
              </a:ext>
            </a:extLst>
          </p:cNvPr>
          <p:cNvSpPr txBox="1"/>
          <p:nvPr/>
        </p:nvSpPr>
        <p:spPr>
          <a:xfrm>
            <a:off x="3272289" y="4738778"/>
            <a:ext cx="576244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After reading the definition of mental health and wellness presented above what key words or phrases resonate with you? </a:t>
            </a:r>
          </a:p>
        </p:txBody>
      </p:sp>
    </p:spTree>
    <p:extLst>
      <p:ext uri="{BB962C8B-B14F-4D97-AF65-F5344CB8AC3E}">
        <p14:creationId xmlns:p14="http://schemas.microsoft.com/office/powerpoint/2010/main" val="66098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3F281-8271-4FF7-9A64-C3E061B8366C}"/>
              </a:ext>
            </a:extLst>
          </p:cNvPr>
          <p:cNvSpPr/>
          <p:nvPr/>
        </p:nvSpPr>
        <p:spPr>
          <a:xfrm>
            <a:off x="4186274" y="5170788"/>
            <a:ext cx="4991303" cy="369332"/>
          </a:xfrm>
          <a:prstGeom prst="rect">
            <a:avLst/>
          </a:prstGeom>
        </p:spPr>
        <p:txBody>
          <a:bodyPr wrap="none">
            <a:spAutoFit/>
          </a:bodyPr>
          <a:lstStyle/>
          <a:p>
            <a:r>
              <a:rPr lang="en-CA">
                <a:hlinkClick r:id="rId2"/>
              </a:rPr>
              <a:t>https://www.youtube.com/watch?v=RcGyVTAoXEU</a:t>
            </a:r>
            <a:endParaRPr lang="en-CA"/>
          </a:p>
        </p:txBody>
      </p:sp>
      <p:sp>
        <p:nvSpPr>
          <p:cNvPr id="3" name="TextBox 2">
            <a:extLst>
              <a:ext uri="{FF2B5EF4-FFF2-40B4-BE49-F238E27FC236}">
                <a16:creationId xmlns:a16="http://schemas.microsoft.com/office/drawing/2014/main" id="{9AEE04AF-46FA-46E9-A445-8AEE36F81491}"/>
              </a:ext>
            </a:extLst>
          </p:cNvPr>
          <p:cNvSpPr txBox="1"/>
          <p:nvPr/>
        </p:nvSpPr>
        <p:spPr>
          <a:xfrm>
            <a:off x="8945731" y="2425482"/>
            <a:ext cx="2470953" cy="1754326"/>
          </a:xfrm>
          <a:prstGeom prst="rect">
            <a:avLst/>
          </a:prstGeom>
          <a:noFill/>
        </p:spPr>
        <p:txBody>
          <a:bodyPr wrap="square" lIns="91440" tIns="45720" rIns="91440" bIns="45720" rtlCol="0" anchor="t">
            <a:spAutoFit/>
          </a:bodyPr>
          <a:lstStyle/>
          <a:p>
            <a:r>
              <a:rPr lang="en-CA"/>
              <a:t>by Kelly McGonigal</a:t>
            </a:r>
          </a:p>
          <a:p>
            <a:endParaRPr lang="en-CA"/>
          </a:p>
          <a:p>
            <a:pPr algn="ctr"/>
            <a:r>
              <a:rPr lang="en-CA"/>
              <a:t>This TED talk challenges you to think about stress differently.</a:t>
            </a:r>
          </a:p>
        </p:txBody>
      </p:sp>
      <p:pic>
        <p:nvPicPr>
          <p:cNvPr id="4098" name="Picture 2" descr="Image result for make stress your friend">
            <a:extLst>
              <a:ext uri="{FF2B5EF4-FFF2-40B4-BE49-F238E27FC236}">
                <a16:creationId xmlns:a16="http://schemas.microsoft.com/office/drawing/2014/main" id="{7E12DD6C-8052-4D8C-A017-5DDEA9AC2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327" y="994526"/>
            <a:ext cx="6341319" cy="3231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3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C0DE-357B-4451-96A0-98061E2144D5}"/>
              </a:ext>
            </a:extLst>
          </p:cNvPr>
          <p:cNvSpPr>
            <a:spLocks noGrp="1"/>
          </p:cNvSpPr>
          <p:nvPr>
            <p:ph type="title"/>
          </p:nvPr>
        </p:nvSpPr>
        <p:spPr>
          <a:xfrm>
            <a:off x="2592924" y="624110"/>
            <a:ext cx="8911687" cy="1280890"/>
          </a:xfrm>
        </p:spPr>
        <p:txBody>
          <a:bodyPr/>
          <a:lstStyle/>
          <a:p>
            <a:pPr algn="ctr"/>
            <a:r>
              <a:rPr lang="en-CA"/>
              <a:t>Neurons that fire together, </a:t>
            </a:r>
            <a:br>
              <a:rPr lang="en-CA"/>
            </a:br>
            <a:r>
              <a:rPr lang="en-CA"/>
              <a:t>wire together.</a:t>
            </a:r>
          </a:p>
        </p:txBody>
      </p:sp>
      <p:pic>
        <p:nvPicPr>
          <p:cNvPr id="2050" name="Picture 2" descr="Image result for image of amygdala and prefrontal cortex">
            <a:extLst>
              <a:ext uri="{FF2B5EF4-FFF2-40B4-BE49-F238E27FC236}">
                <a16:creationId xmlns:a16="http://schemas.microsoft.com/office/drawing/2014/main" id="{46F4AA36-7A14-401F-9D8D-184C439F5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569" y="2345838"/>
            <a:ext cx="4474346" cy="3888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7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8384-EBCB-42D2-AD63-9EF2DC8C998C}"/>
              </a:ext>
            </a:extLst>
          </p:cNvPr>
          <p:cNvSpPr>
            <a:spLocks noGrp="1"/>
          </p:cNvSpPr>
          <p:nvPr>
            <p:ph type="title"/>
          </p:nvPr>
        </p:nvSpPr>
        <p:spPr/>
        <p:txBody>
          <a:bodyPr/>
          <a:lstStyle/>
          <a:p>
            <a:r>
              <a:rPr lang="en-CA"/>
              <a:t>The Stress Response</a:t>
            </a:r>
          </a:p>
        </p:txBody>
      </p:sp>
      <p:sp>
        <p:nvSpPr>
          <p:cNvPr id="3" name="Content Placeholder 2">
            <a:extLst>
              <a:ext uri="{FF2B5EF4-FFF2-40B4-BE49-F238E27FC236}">
                <a16:creationId xmlns:a16="http://schemas.microsoft.com/office/drawing/2014/main" id="{E6465CA3-F6FF-45F5-9B4A-3CABDA5E14A9}"/>
              </a:ext>
            </a:extLst>
          </p:cNvPr>
          <p:cNvSpPr>
            <a:spLocks noGrp="1"/>
          </p:cNvSpPr>
          <p:nvPr>
            <p:ph sz="half" idx="1"/>
          </p:nvPr>
        </p:nvSpPr>
        <p:spPr/>
        <p:txBody>
          <a:bodyPr>
            <a:normAutofit/>
          </a:bodyPr>
          <a:lstStyle/>
          <a:p>
            <a:pPr marL="0" indent="0">
              <a:buNone/>
            </a:pPr>
            <a:r>
              <a:rPr lang="en-CA" b="1"/>
              <a:t>Amygdala</a:t>
            </a:r>
          </a:p>
          <a:p>
            <a:r>
              <a:rPr lang="en-CA"/>
              <a:t>Detects threats</a:t>
            </a:r>
          </a:p>
          <a:p>
            <a:r>
              <a:rPr lang="en-CA"/>
              <a:t>Flight, flight or freeze</a:t>
            </a:r>
          </a:p>
          <a:p>
            <a:r>
              <a:rPr lang="en-CA"/>
              <a:t>Stress hormones</a:t>
            </a:r>
          </a:p>
          <a:p>
            <a:r>
              <a:rPr lang="en-CA"/>
              <a:t>Keeps you safe</a:t>
            </a:r>
          </a:p>
          <a:p>
            <a:r>
              <a:rPr lang="en-CA"/>
              <a:t>Intense emotions</a:t>
            </a:r>
          </a:p>
          <a:p>
            <a:r>
              <a:rPr lang="en-CA"/>
              <a:t>Defensive, fear-based</a:t>
            </a:r>
          </a:p>
          <a:p>
            <a:r>
              <a:rPr lang="en-CA"/>
              <a:t>Stores memories of events</a:t>
            </a:r>
          </a:p>
        </p:txBody>
      </p:sp>
      <p:sp>
        <p:nvSpPr>
          <p:cNvPr id="4" name="Content Placeholder 3">
            <a:extLst>
              <a:ext uri="{FF2B5EF4-FFF2-40B4-BE49-F238E27FC236}">
                <a16:creationId xmlns:a16="http://schemas.microsoft.com/office/drawing/2014/main" id="{1B0807E2-4857-4BAD-9298-149BF6A996B2}"/>
              </a:ext>
            </a:extLst>
          </p:cNvPr>
          <p:cNvSpPr>
            <a:spLocks noGrp="1"/>
          </p:cNvSpPr>
          <p:nvPr>
            <p:ph sz="half" idx="2"/>
          </p:nvPr>
        </p:nvSpPr>
        <p:spPr/>
        <p:txBody>
          <a:bodyPr>
            <a:normAutofit/>
          </a:bodyPr>
          <a:lstStyle/>
          <a:p>
            <a:pPr marL="0" indent="0">
              <a:buNone/>
            </a:pPr>
            <a:r>
              <a:rPr lang="en-CA" b="1"/>
              <a:t>The Prefrontal Cortex</a:t>
            </a:r>
          </a:p>
          <a:p>
            <a:r>
              <a:rPr lang="en-CA"/>
              <a:t>Regulates emotion</a:t>
            </a:r>
          </a:p>
          <a:p>
            <a:r>
              <a:rPr lang="en-CA"/>
              <a:t>Calms fear</a:t>
            </a:r>
          </a:p>
          <a:p>
            <a:r>
              <a:rPr lang="en-CA"/>
              <a:t>Self-control</a:t>
            </a:r>
          </a:p>
          <a:p>
            <a:r>
              <a:rPr lang="en-CA"/>
              <a:t>Empathy</a:t>
            </a:r>
          </a:p>
          <a:p>
            <a:r>
              <a:rPr lang="en-CA"/>
              <a:t>Planning and goals</a:t>
            </a:r>
          </a:p>
          <a:p>
            <a:r>
              <a:rPr lang="en-CA"/>
              <a:t>Decision –making</a:t>
            </a:r>
          </a:p>
          <a:p>
            <a:r>
              <a:rPr lang="en-CA"/>
              <a:t>Problem solving – seeing choices</a:t>
            </a:r>
          </a:p>
        </p:txBody>
      </p:sp>
      <p:pic>
        <p:nvPicPr>
          <p:cNvPr id="6146" name="Picture 2" descr="Image result for the stress response">
            <a:extLst>
              <a:ext uri="{FF2B5EF4-FFF2-40B4-BE49-F238E27FC236}">
                <a16:creationId xmlns:a16="http://schemas.microsoft.com/office/drawing/2014/main" id="{A6D6DAFB-AB26-4741-9F55-83231BE70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100" y="242018"/>
            <a:ext cx="3246811" cy="170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6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6D12-4FC3-446A-8FF1-F2AD22A5CC06}"/>
              </a:ext>
            </a:extLst>
          </p:cNvPr>
          <p:cNvSpPr>
            <a:spLocks noGrp="1"/>
          </p:cNvSpPr>
          <p:nvPr>
            <p:ph type="title"/>
          </p:nvPr>
        </p:nvSpPr>
        <p:spPr/>
        <p:txBody>
          <a:bodyPr/>
          <a:lstStyle/>
          <a:p>
            <a:r>
              <a:rPr lang="en-CA"/>
              <a:t>Common Signs of Stress</a:t>
            </a:r>
          </a:p>
        </p:txBody>
      </p:sp>
      <p:pic>
        <p:nvPicPr>
          <p:cNvPr id="1026" name="Picture 1" descr="A picture containing screenshot&#10;&#10;Description automatically generated">
            <a:extLst>
              <a:ext uri="{FF2B5EF4-FFF2-40B4-BE49-F238E27FC236}">
                <a16:creationId xmlns:a16="http://schemas.microsoft.com/office/drawing/2014/main" id="{6ADD00A4-1813-4E27-9011-97865352C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053" y="1546991"/>
            <a:ext cx="5008787" cy="486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12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389C-E8F3-4EE8-966D-E152831AD42C}"/>
              </a:ext>
            </a:extLst>
          </p:cNvPr>
          <p:cNvSpPr>
            <a:spLocks noGrp="1"/>
          </p:cNvSpPr>
          <p:nvPr>
            <p:ph type="title"/>
          </p:nvPr>
        </p:nvSpPr>
        <p:spPr>
          <a:xfrm>
            <a:off x="1701527" y="350940"/>
            <a:ext cx="5317348" cy="1280890"/>
          </a:xfrm>
        </p:spPr>
        <p:txBody>
          <a:bodyPr/>
          <a:lstStyle/>
          <a:p>
            <a:pPr algn="ctr">
              <a:spcBef>
                <a:spcPts val="0"/>
              </a:spcBef>
            </a:pPr>
            <a:r>
              <a:rPr lang="en-CA">
                <a:ea typeface="+mj-lt"/>
                <a:cs typeface="+mj-lt"/>
              </a:rPr>
              <a:t>S.E.E.C.</a:t>
            </a:r>
            <a:r>
              <a:rPr lang="en-US">
                <a:ea typeface="+mj-lt"/>
                <a:cs typeface="+mj-lt"/>
              </a:rPr>
              <a:t> </a:t>
            </a:r>
          </a:p>
          <a:p>
            <a:pPr algn="ctr">
              <a:spcBef>
                <a:spcPts val="0"/>
              </a:spcBef>
            </a:pPr>
            <a:r>
              <a:rPr lang="en-CA">
                <a:ea typeface="+mj-lt"/>
                <a:cs typeface="+mj-lt"/>
              </a:rPr>
              <a:t> Good Mental Health</a:t>
            </a:r>
            <a:r>
              <a:rPr lang="en-US">
                <a:ea typeface="+mj-lt"/>
                <a:cs typeface="+mj-lt"/>
              </a:rPr>
              <a:t> </a:t>
            </a:r>
            <a:endParaRPr lang="en-US"/>
          </a:p>
        </p:txBody>
      </p:sp>
      <p:sp>
        <p:nvSpPr>
          <p:cNvPr id="3" name="TextBox 2">
            <a:extLst>
              <a:ext uri="{FF2B5EF4-FFF2-40B4-BE49-F238E27FC236}">
                <a16:creationId xmlns:a16="http://schemas.microsoft.com/office/drawing/2014/main" id="{954EBF4F-A7CE-41DC-9D88-8242E8D8B923}"/>
              </a:ext>
            </a:extLst>
          </p:cNvPr>
          <p:cNvSpPr txBox="1"/>
          <p:nvPr/>
        </p:nvSpPr>
        <p:spPr>
          <a:xfrm>
            <a:off x="2309005" y="1935193"/>
            <a:ext cx="326078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a:cs typeface="Segoe UI"/>
              </a:rPr>
              <a:t>​</a:t>
            </a:r>
            <a:endParaRPr lang="en-US"/>
          </a:p>
          <a:p>
            <a:r>
              <a:rPr lang="en-CA">
                <a:cs typeface="Segoe UI"/>
              </a:rPr>
              <a:t>S-  Sleep</a:t>
            </a:r>
            <a:r>
              <a:rPr lang="en-US">
                <a:cs typeface="Segoe UI"/>
              </a:rPr>
              <a:t>​ </a:t>
            </a:r>
          </a:p>
          <a:p>
            <a:r>
              <a:rPr lang="en-CA">
                <a:cs typeface="Segoe UI"/>
              </a:rPr>
              <a:t>E-  Exercise</a:t>
            </a:r>
            <a:r>
              <a:rPr lang="en-US">
                <a:cs typeface="Segoe UI"/>
              </a:rPr>
              <a:t>​</a:t>
            </a:r>
          </a:p>
          <a:p>
            <a:r>
              <a:rPr lang="en-CA">
                <a:cs typeface="Segoe UI"/>
              </a:rPr>
              <a:t>E-  Eat</a:t>
            </a:r>
            <a:r>
              <a:rPr lang="en-US">
                <a:cs typeface="Segoe UI"/>
              </a:rPr>
              <a:t>​ Well</a:t>
            </a:r>
          </a:p>
          <a:p>
            <a:r>
              <a:rPr lang="en-CA">
                <a:cs typeface="Segoe UI"/>
              </a:rPr>
              <a:t>C- Connections (to others, culture, environment and creativity)</a:t>
            </a:r>
          </a:p>
        </p:txBody>
      </p:sp>
      <p:sp>
        <p:nvSpPr>
          <p:cNvPr id="4" name="TextBox 3">
            <a:extLst>
              <a:ext uri="{FF2B5EF4-FFF2-40B4-BE49-F238E27FC236}">
                <a16:creationId xmlns:a16="http://schemas.microsoft.com/office/drawing/2014/main" id="{0C7FD3A5-B91B-490C-ADC5-CF8EB0C74FE5}"/>
              </a:ext>
            </a:extLst>
          </p:cNvPr>
          <p:cNvSpPr txBox="1"/>
          <p:nvPr/>
        </p:nvSpPr>
        <p:spPr>
          <a:xfrm>
            <a:off x="1935193" y="5457645"/>
            <a:ext cx="9342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These are the pillars of good mental health.  It is wise to incorporate them into your everyday life.   Practice good mental health even when you are feeling good.   Discuss ways of meeting these needs.  Try something new to change your situation.</a:t>
            </a:r>
          </a:p>
        </p:txBody>
      </p:sp>
      <p:pic>
        <p:nvPicPr>
          <p:cNvPr id="5" name="Picture 5">
            <a:extLst>
              <a:ext uri="{FF2B5EF4-FFF2-40B4-BE49-F238E27FC236}">
                <a16:creationId xmlns:a16="http://schemas.microsoft.com/office/drawing/2014/main" id="{15DAF722-70E2-43B9-95BA-5590D63606D8}"/>
              </a:ext>
            </a:extLst>
          </p:cNvPr>
          <p:cNvPicPr>
            <a:picLocks noChangeAspect="1"/>
          </p:cNvPicPr>
          <p:nvPr/>
        </p:nvPicPr>
        <p:blipFill>
          <a:blip r:embed="rId2"/>
          <a:stretch>
            <a:fillRect/>
          </a:stretch>
        </p:blipFill>
        <p:spPr>
          <a:xfrm>
            <a:off x="9698606" y="204338"/>
            <a:ext cx="1981919" cy="1273475"/>
          </a:xfrm>
          <a:prstGeom prst="rect">
            <a:avLst/>
          </a:prstGeom>
        </p:spPr>
      </p:pic>
      <p:pic>
        <p:nvPicPr>
          <p:cNvPr id="6" name="Picture 6" descr="A drawing of a cartoon character&#10;&#10;Description automatically generated">
            <a:extLst>
              <a:ext uri="{FF2B5EF4-FFF2-40B4-BE49-F238E27FC236}">
                <a16:creationId xmlns:a16="http://schemas.microsoft.com/office/drawing/2014/main" id="{0D46958E-F3BD-4AB7-9C0E-69870B99B646}"/>
              </a:ext>
            </a:extLst>
          </p:cNvPr>
          <p:cNvPicPr>
            <a:picLocks noChangeAspect="1"/>
          </p:cNvPicPr>
          <p:nvPr/>
        </p:nvPicPr>
        <p:blipFill>
          <a:blip r:embed="rId3"/>
          <a:stretch>
            <a:fillRect/>
          </a:stretch>
        </p:blipFill>
        <p:spPr>
          <a:xfrm>
            <a:off x="6893045" y="1325592"/>
            <a:ext cx="2000250" cy="1676400"/>
          </a:xfrm>
          <a:prstGeom prst="rect">
            <a:avLst/>
          </a:prstGeom>
        </p:spPr>
      </p:pic>
      <p:pic>
        <p:nvPicPr>
          <p:cNvPr id="7" name="Picture 7" descr="A screenshot of a social media post&#10;&#10;Description automatically generated">
            <a:extLst>
              <a:ext uri="{FF2B5EF4-FFF2-40B4-BE49-F238E27FC236}">
                <a16:creationId xmlns:a16="http://schemas.microsoft.com/office/drawing/2014/main" id="{1DE2BC60-2B85-4D0F-A683-21A1CB278EBA}"/>
              </a:ext>
            </a:extLst>
          </p:cNvPr>
          <p:cNvPicPr>
            <a:picLocks noChangeAspect="1"/>
          </p:cNvPicPr>
          <p:nvPr/>
        </p:nvPicPr>
        <p:blipFill>
          <a:blip r:embed="rId4"/>
          <a:stretch>
            <a:fillRect/>
          </a:stretch>
        </p:blipFill>
        <p:spPr>
          <a:xfrm>
            <a:off x="9325155" y="1864887"/>
            <a:ext cx="2024333" cy="2754415"/>
          </a:xfrm>
          <a:prstGeom prst="rect">
            <a:avLst/>
          </a:prstGeom>
        </p:spPr>
      </p:pic>
      <p:pic>
        <p:nvPicPr>
          <p:cNvPr id="8" name="Picture 8" descr="A picture containing person, clothing, person, cake&#10;&#10;Description automatically generated">
            <a:extLst>
              <a:ext uri="{FF2B5EF4-FFF2-40B4-BE49-F238E27FC236}">
                <a16:creationId xmlns:a16="http://schemas.microsoft.com/office/drawing/2014/main" id="{6E46A64E-F927-4FD3-8CD1-49F36983DFA0}"/>
              </a:ext>
            </a:extLst>
          </p:cNvPr>
          <p:cNvPicPr>
            <a:picLocks noChangeAspect="1"/>
          </p:cNvPicPr>
          <p:nvPr/>
        </p:nvPicPr>
        <p:blipFill>
          <a:blip r:embed="rId5"/>
          <a:stretch>
            <a:fillRect/>
          </a:stretch>
        </p:blipFill>
        <p:spPr>
          <a:xfrm>
            <a:off x="5975230" y="3566678"/>
            <a:ext cx="2743200" cy="1536192"/>
          </a:xfrm>
          <a:prstGeom prst="rect">
            <a:avLst/>
          </a:prstGeom>
        </p:spPr>
      </p:pic>
    </p:spTree>
    <p:extLst>
      <p:ext uri="{BB962C8B-B14F-4D97-AF65-F5344CB8AC3E}">
        <p14:creationId xmlns:p14="http://schemas.microsoft.com/office/powerpoint/2010/main" val="75620369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250DE1FB8F464182167168CB90106E" ma:contentTypeVersion="6" ma:contentTypeDescription="Create a new document." ma:contentTypeScope="" ma:versionID="d66e042726174ae342a1c1f2090fd639">
  <xsd:schema xmlns:xsd="http://www.w3.org/2001/XMLSchema" xmlns:xs="http://www.w3.org/2001/XMLSchema" xmlns:p="http://schemas.microsoft.com/office/2006/metadata/properties" xmlns:ns3="38d1f81f-28b8-46d0-81bd-56fcd9891609" targetNamespace="http://schemas.microsoft.com/office/2006/metadata/properties" ma:root="true" ma:fieldsID="68bd3a9df1822812202ba22bd576770d" ns3:_="">
    <xsd:import namespace="38d1f81f-28b8-46d0-81bd-56fcd98916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1f81f-28b8-46d0-81bd-56fcd98916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391825-9F61-49A9-8C9E-CFBCF8AE0056}">
  <ds:schemaRefs>
    <ds:schemaRef ds:uri="38d1f81f-28b8-46d0-81bd-56fcd98916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95D49BA-765A-4680-AFF2-330BB81225BD}">
  <ds:schemaRefs>
    <ds:schemaRef ds:uri="http://schemas.microsoft.com/sharepoint/v3/contenttype/forms"/>
  </ds:schemaRefs>
</ds:datastoreItem>
</file>

<file path=customXml/itemProps3.xml><?xml version="1.0" encoding="utf-8"?>
<ds:datastoreItem xmlns:ds="http://schemas.openxmlformats.org/officeDocument/2006/customXml" ds:itemID="{3C3F2447-F2A0-4F64-9A01-3F19D78D876C}">
  <ds:schemaRefs>
    <ds:schemaRef ds:uri="38d1f81f-28b8-46d0-81bd-56fcd98916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Tools for Managing Stress</vt:lpstr>
      <vt:lpstr>What have you done this month to bring balance to your life?</vt:lpstr>
      <vt:lpstr>Types of Stress</vt:lpstr>
      <vt:lpstr>PowerPoint Presentation</vt:lpstr>
      <vt:lpstr>PowerPoint Presentation</vt:lpstr>
      <vt:lpstr>Neurons that fire together,  wire together.</vt:lpstr>
      <vt:lpstr>The Stress Response</vt:lpstr>
      <vt:lpstr>Common Signs of Stress</vt:lpstr>
      <vt:lpstr>S.E.E.C.   Good Mental Health </vt:lpstr>
      <vt:lpstr>PowerPoint Presentation</vt:lpstr>
      <vt:lpstr>PowerPoint Presentation</vt:lpstr>
      <vt:lpstr>PowerPoint Presentation</vt:lpstr>
      <vt:lpstr>Relaxation/Mindfulness</vt:lpstr>
      <vt:lpstr>PROGRESSIVE BODY RELAXATION</vt:lpstr>
      <vt:lpstr>The Negativity Bias</vt:lpstr>
      <vt:lpstr>PowerPoint Presentation</vt:lpstr>
      <vt:lpstr>PowerPoint Presentation</vt:lpstr>
      <vt:lpstr>Practice Positive Affirmations</vt:lpstr>
      <vt:lpstr>Fewer Things, Better by Angela Watson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Groves</dc:creator>
  <cp:revision>2</cp:revision>
  <dcterms:created xsi:type="dcterms:W3CDTF">2020-01-24T19:07:37Z</dcterms:created>
  <dcterms:modified xsi:type="dcterms:W3CDTF">2020-09-24T17:15:18Z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0x01010036250DE1FB8F464182167168CB90106E</vt:lpwstr>
  </property>
</Properties>
</file>